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handoutMasterIdLst>
    <p:handoutMasterId r:id="rId24"/>
  </p:handoutMasterIdLst>
  <p:sldIdLst>
    <p:sldId id="256" r:id="rId3"/>
    <p:sldId id="257" r:id="rId4"/>
    <p:sldId id="282" r:id="rId5"/>
    <p:sldId id="283" r:id="rId6"/>
    <p:sldId id="285" r:id="rId8"/>
    <p:sldId id="260" r:id="rId9"/>
    <p:sldId id="287" r:id="rId10"/>
    <p:sldId id="286" r:id="rId11"/>
    <p:sldId id="288" r:id="rId12"/>
    <p:sldId id="289" r:id="rId13"/>
    <p:sldId id="292" r:id="rId14"/>
    <p:sldId id="290" r:id="rId15"/>
    <p:sldId id="291" r:id="rId16"/>
    <p:sldId id="293" r:id="rId17"/>
    <p:sldId id="294" r:id="rId18"/>
    <p:sldId id="295" r:id="rId19"/>
    <p:sldId id="284" r:id="rId20"/>
    <p:sldId id="297" r:id="rId21"/>
    <p:sldId id="296" r:id="rId22"/>
    <p:sldId id="274" r:id="rId23"/>
  </p:sldIdLst>
  <p:sldSz cx="12192000" cy="6858000"/>
  <p:notesSz cx="6858000" cy="9144000"/>
  <p:embeddedFontLst>
    <p:embeddedFont>
      <p:font typeface="Calibri" panose="020F0502020204030204" charset="0"/>
      <p:regular r:id="rId28"/>
      <p:bold r:id="rId29"/>
      <p:italic r:id="rId30"/>
      <p:boldItalic r:id="rId31"/>
    </p:embeddedFont>
    <p:embeddedFont>
      <p:font typeface="等线" panose="02010600030101010101" charset="-122"/>
      <p:regular r:id="rId32"/>
    </p:embeddedFont>
    <p:embeddedFont>
      <p:font typeface="等线 Light" panose="02010600030101010101" charset="-122"/>
      <p:regular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71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72" y="546"/>
      </p:cViewPr>
      <p:guideLst>
        <p:guide orient="horz" pos="1942"/>
        <p:guide pos="38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wdp>
</file>

<file path=ppt/media/image13.png>
</file>

<file path=ppt/media/image14.wdp>
</file>

<file path=ppt/media/image15.jpeg>
</file>

<file path=ppt/media/image16.png>
</file>

<file path=ppt/media/image17.png>
</file>

<file path=ppt/media/image2.png>
</file>

<file path=ppt/media/image3.wdp>
</file>

<file path=ppt/media/image4.png>
</file>

<file path=ppt/media/image5.png>
</file>

<file path=ppt/media/image6.pn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4.wdp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4.wdp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2.wdp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03122" y="45871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623060" y="1891030"/>
            <a:ext cx="94913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Calibri" panose="020F0502020204030204" charset="0"/>
                <a:ea typeface="Calibri" panose="020F0502020204030204" charset="0"/>
              </a:rPr>
              <a:t>Final Assignment Presentation</a:t>
            </a:r>
            <a:endParaRPr lang="en-US" altLang="zh-CN" sz="48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442858" y="3073317"/>
            <a:ext cx="1291772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595914" y="3505695"/>
            <a:ext cx="500017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rPr>
              <a:t>By: Seyed Ali Firooz Abadi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charset="0"/>
              <a:ea typeface="Arial" panose="020B0604020202020204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937" y="4901589"/>
            <a:ext cx="449798" cy="449798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3629660" y="4811395"/>
            <a:ext cx="516890" cy="607060"/>
            <a:chOff x="4923" y="4922"/>
            <a:chExt cx="814" cy="956"/>
          </a:xfrm>
        </p:grpSpPr>
        <p:sp>
          <p:nvSpPr>
            <p:cNvPr id="54" name="任意多边形: 形状 149"/>
            <p:cNvSpPr/>
            <p:nvPr/>
          </p:nvSpPr>
          <p:spPr>
            <a:xfrm>
              <a:off x="4923" y="5453"/>
              <a:ext cx="815" cy="319"/>
            </a:xfrm>
            <a:custGeom>
              <a:avLst/>
              <a:gdLst>
                <a:gd name="connsiteX0" fmla="*/ 78750 w 517500"/>
                <a:gd name="connsiteY0" fmla="*/ 135000 h 202500"/>
                <a:gd name="connsiteX1" fmla="*/ 135000 w 517500"/>
                <a:gd name="connsiteY1" fmla="*/ 78750 h 202500"/>
                <a:gd name="connsiteX2" fmla="*/ 438750 w 517500"/>
                <a:gd name="connsiteY2" fmla="*/ 78750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500" h="202500">
                  <a:moveTo>
                    <a:pt x="78750" y="135000"/>
                  </a:moveTo>
                  <a:cubicBezTo>
                    <a:pt x="78750" y="103934"/>
                    <a:pt x="103934" y="78750"/>
                    <a:pt x="135000" y="78750"/>
                  </a:cubicBezTo>
                  <a:lnTo>
                    <a:pt x="438750" y="78750"/>
                  </a:lnTo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55" name="任意多边形: 形状 150"/>
            <p:cNvSpPr/>
            <p:nvPr/>
          </p:nvSpPr>
          <p:spPr>
            <a:xfrm>
              <a:off x="4923" y="4922"/>
              <a:ext cx="815" cy="957"/>
            </a:xfrm>
            <a:custGeom>
              <a:avLst/>
              <a:gdLst>
                <a:gd name="connsiteX0" fmla="*/ 135000 w 517500"/>
                <a:gd name="connsiteY0" fmla="*/ 78750 h 607500"/>
                <a:gd name="connsiteX1" fmla="*/ 438750 w 517500"/>
                <a:gd name="connsiteY1" fmla="*/ 78750 h 607500"/>
                <a:gd name="connsiteX2" fmla="*/ 438750 w 517500"/>
                <a:gd name="connsiteY2" fmla="*/ 528750 h 607500"/>
                <a:gd name="connsiteX3" fmla="*/ 135000 w 517500"/>
                <a:gd name="connsiteY3" fmla="*/ 528750 h 607500"/>
                <a:gd name="connsiteX4" fmla="*/ 78750 w 517500"/>
                <a:gd name="connsiteY4" fmla="*/ 472500 h 607500"/>
                <a:gd name="connsiteX5" fmla="*/ 78750 w 517500"/>
                <a:gd name="connsiteY5" fmla="*/ 135000 h 607500"/>
                <a:gd name="connsiteX6" fmla="*/ 135000 w 517500"/>
                <a:gd name="connsiteY6" fmla="*/ 78750 h 60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00" h="607500">
                  <a:moveTo>
                    <a:pt x="135000" y="78750"/>
                  </a:moveTo>
                  <a:lnTo>
                    <a:pt x="438750" y="78750"/>
                  </a:lnTo>
                  <a:lnTo>
                    <a:pt x="438750" y="528750"/>
                  </a:lnTo>
                  <a:lnTo>
                    <a:pt x="135000" y="528750"/>
                  </a:lnTo>
                  <a:cubicBezTo>
                    <a:pt x="103934" y="528750"/>
                    <a:pt x="78750" y="503566"/>
                    <a:pt x="78750" y="472500"/>
                  </a:cubicBezTo>
                  <a:lnTo>
                    <a:pt x="78750" y="135000"/>
                  </a:lnTo>
                  <a:cubicBezTo>
                    <a:pt x="78750" y="103934"/>
                    <a:pt x="103934" y="78750"/>
                    <a:pt x="135000" y="78750"/>
                  </a:cubicBezTo>
                  <a:close/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54" name="图形 179"/>
          <p:cNvSpPr/>
          <p:nvPr/>
        </p:nvSpPr>
        <p:spPr>
          <a:xfrm>
            <a:off x="5803524" y="4800073"/>
            <a:ext cx="585000" cy="630000"/>
          </a:xfrm>
          <a:custGeom>
            <a:avLst/>
            <a:gdLst>
              <a:gd name="connsiteX0" fmla="*/ 236250 w 585000"/>
              <a:gd name="connsiteY0" fmla="*/ 484353 h 630000"/>
              <a:gd name="connsiteX1" fmla="*/ 78750 w 585000"/>
              <a:gd name="connsiteY1" fmla="*/ 416853 h 630000"/>
              <a:gd name="connsiteX2" fmla="*/ 393750 w 585000"/>
              <a:gd name="connsiteY2" fmla="*/ 551853 h 630000"/>
              <a:gd name="connsiteX3" fmla="*/ 393750 w 585000"/>
              <a:gd name="connsiteY3" fmla="*/ 464778 h 630000"/>
              <a:gd name="connsiteX4" fmla="*/ 372600 w 585000"/>
              <a:gd name="connsiteY4" fmla="*/ 406053 h 630000"/>
              <a:gd name="connsiteX5" fmla="*/ 517500 w 585000"/>
              <a:gd name="connsiteY5" fmla="*/ 248553 h 630000"/>
              <a:gd name="connsiteX6" fmla="*/ 483750 w 585000"/>
              <a:gd name="connsiteY6" fmla="*/ 164178 h 630000"/>
              <a:gd name="connsiteX7" fmla="*/ 481725 w 585000"/>
              <a:gd name="connsiteY7" fmla="*/ 79353 h 630000"/>
              <a:gd name="connsiteX8" fmla="*/ 393750 w 585000"/>
              <a:gd name="connsiteY8" fmla="*/ 112653 h 630000"/>
              <a:gd name="connsiteX9" fmla="*/ 236250 w 585000"/>
              <a:gd name="connsiteY9" fmla="*/ 112653 h 630000"/>
              <a:gd name="connsiteX10" fmla="*/ 148275 w 585000"/>
              <a:gd name="connsiteY10" fmla="*/ 79353 h 630000"/>
              <a:gd name="connsiteX11" fmla="*/ 146250 w 585000"/>
              <a:gd name="connsiteY11" fmla="*/ 164178 h 630000"/>
              <a:gd name="connsiteX12" fmla="*/ 112500 w 585000"/>
              <a:gd name="connsiteY12" fmla="*/ 249228 h 630000"/>
              <a:gd name="connsiteX13" fmla="*/ 257400 w 585000"/>
              <a:gd name="connsiteY13" fmla="*/ 406728 h 630000"/>
              <a:gd name="connsiteX14" fmla="*/ 236250 w 585000"/>
              <a:gd name="connsiteY14" fmla="*/ 464778 h 630000"/>
              <a:gd name="connsiteX15" fmla="*/ 236250 w 585000"/>
              <a:gd name="connsiteY15" fmla="*/ 551853 h 63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5000" h="630000">
                <a:moveTo>
                  <a:pt x="236250" y="484353"/>
                </a:moveTo>
                <a:cubicBezTo>
                  <a:pt x="123750" y="518103"/>
                  <a:pt x="123750" y="428103"/>
                  <a:pt x="78750" y="416853"/>
                </a:cubicBezTo>
                <a:moveTo>
                  <a:pt x="393750" y="551853"/>
                </a:moveTo>
                <a:lnTo>
                  <a:pt x="393750" y="464778"/>
                </a:lnTo>
                <a:cubicBezTo>
                  <a:pt x="395457" y="443074"/>
                  <a:pt x="387754" y="421684"/>
                  <a:pt x="372600" y="406053"/>
                </a:cubicBezTo>
                <a:cubicBezTo>
                  <a:pt x="443250" y="398178"/>
                  <a:pt x="517500" y="371403"/>
                  <a:pt x="517500" y="248553"/>
                </a:cubicBezTo>
                <a:cubicBezTo>
                  <a:pt x="517494" y="217139"/>
                  <a:pt x="505411" y="186930"/>
                  <a:pt x="483750" y="164178"/>
                </a:cubicBezTo>
                <a:cubicBezTo>
                  <a:pt x="494007" y="136694"/>
                  <a:pt x="493282" y="106316"/>
                  <a:pt x="481725" y="79353"/>
                </a:cubicBezTo>
                <a:cubicBezTo>
                  <a:pt x="481725" y="79353"/>
                  <a:pt x="455175" y="71478"/>
                  <a:pt x="393750" y="112653"/>
                </a:cubicBezTo>
                <a:cubicBezTo>
                  <a:pt x="342180" y="98676"/>
                  <a:pt x="287820" y="98676"/>
                  <a:pt x="236250" y="112653"/>
                </a:cubicBezTo>
                <a:cubicBezTo>
                  <a:pt x="174825" y="71478"/>
                  <a:pt x="148275" y="79353"/>
                  <a:pt x="148275" y="79353"/>
                </a:cubicBezTo>
                <a:cubicBezTo>
                  <a:pt x="136718" y="106316"/>
                  <a:pt x="135993" y="136694"/>
                  <a:pt x="146250" y="164178"/>
                </a:cubicBezTo>
                <a:cubicBezTo>
                  <a:pt x="124428" y="187099"/>
                  <a:pt x="112332" y="217581"/>
                  <a:pt x="112500" y="249228"/>
                </a:cubicBezTo>
                <a:cubicBezTo>
                  <a:pt x="112500" y="371178"/>
                  <a:pt x="186750" y="397953"/>
                  <a:pt x="257400" y="406728"/>
                </a:cubicBezTo>
                <a:cubicBezTo>
                  <a:pt x="242429" y="422198"/>
                  <a:pt x="234740" y="443303"/>
                  <a:pt x="236250" y="464778"/>
                </a:cubicBezTo>
                <a:lnTo>
                  <a:pt x="236250" y="551853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03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  <a:sym typeface="+mn-ea"/>
                </a:rPr>
                <a:t>CODE ORGANIZATION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320040" y="3588742"/>
            <a:ext cx="2919730" cy="1258213"/>
            <a:chOff x="1446" y="5243"/>
            <a:chExt cx="4598" cy="1981"/>
          </a:xfrm>
        </p:grpSpPr>
        <p:grpSp>
          <p:nvGrpSpPr>
            <p:cNvPr id="22" name="Group 21"/>
            <p:cNvGrpSpPr/>
            <p:nvPr/>
          </p:nvGrpSpPr>
          <p:grpSpPr>
            <a:xfrm>
              <a:off x="1446" y="5243"/>
              <a:ext cx="4598" cy="1981"/>
              <a:chOff x="11814" y="5833"/>
              <a:chExt cx="4598" cy="3446"/>
            </a:xfrm>
          </p:grpSpPr>
          <p:sp>
            <p:nvSpPr>
              <p:cNvPr id="23" name="矩形 55"/>
              <p:cNvSpPr/>
              <p:nvPr/>
            </p:nvSpPr>
            <p:spPr>
              <a:xfrm>
                <a:off x="11814" y="5833"/>
                <a:ext cx="4595" cy="3423"/>
              </a:xfrm>
              <a:prstGeom prst="rect">
                <a:avLst/>
              </a:prstGeom>
              <a:solidFill>
                <a:schemeClr val="bg1"/>
              </a:solidFill>
              <a:ln>
                <a:gradFill flip="none" rotWithShape="1">
                  <a:gsLst>
                    <a:gs pos="0">
                      <a:srgbClr val="BFBFBF"/>
                    </a:gs>
                    <a:gs pos="100000">
                      <a:schemeClr val="tx1"/>
                    </a:gs>
                  </a:gsLst>
                  <a:lin ang="189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直角三角形 70"/>
              <p:cNvSpPr/>
              <p:nvPr/>
            </p:nvSpPr>
            <p:spPr>
              <a:xfrm>
                <a:off x="11819" y="8291"/>
                <a:ext cx="988" cy="988"/>
              </a:xfrm>
              <a:prstGeom prst="rt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7" name="直角三角形 71"/>
              <p:cNvSpPr/>
              <p:nvPr/>
            </p:nvSpPr>
            <p:spPr>
              <a:xfrm rot="10800000">
                <a:off x="15914" y="5836"/>
                <a:ext cx="498" cy="498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28" name="文本框 59"/>
            <p:cNvSpPr txBox="1"/>
            <p:nvPr/>
          </p:nvSpPr>
          <p:spPr>
            <a:xfrm>
              <a:off x="1841" y="5906"/>
              <a:ext cx="339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dirty="0" smtClean="0">
                  <a:latin typeface="Calibri" panose="020F0502020204030204" charset="0"/>
                  <a:ea typeface="Calibri" panose="020F0502020204030204" charset="0"/>
                </a:rPr>
                <a:t>Basic_Info</a:t>
              </a:r>
              <a:endParaRPr lang="en-US" altLang="zh-CN" dirty="0" smtClean="0">
                <a:latin typeface="Calibri" panose="020F0502020204030204" charset="0"/>
                <a:ea typeface="Calibri" panose="020F0502020204030204" charset="0"/>
              </a:endParaRPr>
            </a:p>
          </p:txBody>
        </p:sp>
        <p:cxnSp>
          <p:nvCxnSpPr>
            <p:cNvPr id="29" name="直接连接符 60"/>
            <p:cNvCxnSpPr/>
            <p:nvPr/>
          </p:nvCxnSpPr>
          <p:spPr>
            <a:xfrm>
              <a:off x="3470" y="6603"/>
              <a:ext cx="446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325120" y="5051425"/>
            <a:ext cx="2919730" cy="1249680"/>
            <a:chOff x="512" y="8566"/>
            <a:chExt cx="4598" cy="1968"/>
          </a:xfrm>
        </p:grpSpPr>
        <p:grpSp>
          <p:nvGrpSpPr>
            <p:cNvPr id="79" name="Group 78"/>
            <p:cNvGrpSpPr/>
            <p:nvPr/>
          </p:nvGrpSpPr>
          <p:grpSpPr>
            <a:xfrm>
              <a:off x="512" y="8566"/>
              <a:ext cx="4598" cy="1968"/>
              <a:chOff x="5425" y="4391"/>
              <a:chExt cx="4598" cy="1968"/>
            </a:xfrm>
          </p:grpSpPr>
          <p:sp>
            <p:nvSpPr>
              <p:cNvPr id="80" name="矩形 55"/>
              <p:cNvSpPr/>
              <p:nvPr/>
            </p:nvSpPr>
            <p:spPr>
              <a:xfrm>
                <a:off x="5425" y="4391"/>
                <a:ext cx="4595" cy="1968"/>
              </a:xfrm>
              <a:prstGeom prst="rect">
                <a:avLst/>
              </a:prstGeom>
              <a:solidFill>
                <a:schemeClr val="bg1"/>
              </a:solidFill>
              <a:ln>
                <a:gradFill flip="none" rotWithShape="1">
                  <a:gsLst>
                    <a:gs pos="0">
                      <a:srgbClr val="BFBFBF"/>
                    </a:gs>
                    <a:gs pos="100000">
                      <a:schemeClr val="tx1"/>
                    </a:gs>
                  </a:gsLst>
                  <a:lin ang="189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直角三角形 71"/>
              <p:cNvSpPr/>
              <p:nvPr/>
            </p:nvSpPr>
            <p:spPr>
              <a:xfrm rot="10800000">
                <a:off x="9525" y="4392"/>
                <a:ext cx="498" cy="286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82" name="直角三角形 70"/>
              <p:cNvSpPr/>
              <p:nvPr/>
            </p:nvSpPr>
            <p:spPr>
              <a:xfrm>
                <a:off x="5428" y="5778"/>
                <a:ext cx="988" cy="566"/>
              </a:xfrm>
              <a:prstGeom prst="rt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7" name="文本框 59"/>
            <p:cNvSpPr txBox="1"/>
            <p:nvPr/>
          </p:nvSpPr>
          <p:spPr>
            <a:xfrm>
              <a:off x="567" y="9220"/>
              <a:ext cx="338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dirty="0" smtClean="0">
                  <a:latin typeface="Calibri" panose="020F0502020204030204" charset="0"/>
                  <a:ea typeface="Calibri" panose="020F0502020204030204" charset="0"/>
                </a:rPr>
                <a:t>Personal_Info</a:t>
              </a:r>
              <a:endParaRPr lang="en-US" altLang="zh-CN" dirty="0" smtClean="0">
                <a:latin typeface="Calibri" panose="020F0502020204030204" charset="0"/>
                <a:ea typeface="Calibri" panose="020F0502020204030204" charset="0"/>
              </a:endParaRPr>
            </a:p>
          </p:txBody>
        </p:sp>
        <p:cxnSp>
          <p:nvCxnSpPr>
            <p:cNvPr id="38" name="直接连接符 60"/>
            <p:cNvCxnSpPr/>
            <p:nvPr/>
          </p:nvCxnSpPr>
          <p:spPr>
            <a:xfrm>
              <a:off x="2533" y="9913"/>
              <a:ext cx="446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Group 83"/>
          <p:cNvGrpSpPr/>
          <p:nvPr/>
        </p:nvGrpSpPr>
        <p:grpSpPr>
          <a:xfrm>
            <a:off x="3444875" y="3597275"/>
            <a:ext cx="2919730" cy="1249680"/>
            <a:chOff x="5425" y="4391"/>
            <a:chExt cx="4598" cy="1968"/>
          </a:xfrm>
        </p:grpSpPr>
        <p:grpSp>
          <p:nvGrpSpPr>
            <p:cNvPr id="73" name="Group 72"/>
            <p:cNvGrpSpPr/>
            <p:nvPr/>
          </p:nvGrpSpPr>
          <p:grpSpPr>
            <a:xfrm>
              <a:off x="5425" y="4391"/>
              <a:ext cx="4598" cy="1968"/>
              <a:chOff x="5425" y="4391"/>
              <a:chExt cx="4598" cy="1968"/>
            </a:xfrm>
          </p:grpSpPr>
          <p:sp>
            <p:nvSpPr>
              <p:cNvPr id="69" name="矩形 55"/>
              <p:cNvSpPr/>
              <p:nvPr/>
            </p:nvSpPr>
            <p:spPr>
              <a:xfrm>
                <a:off x="5425" y="4391"/>
                <a:ext cx="4595" cy="1968"/>
              </a:xfrm>
              <a:prstGeom prst="rect">
                <a:avLst/>
              </a:prstGeom>
              <a:solidFill>
                <a:schemeClr val="bg1"/>
              </a:solidFill>
              <a:ln>
                <a:gradFill flip="none" rotWithShape="1">
                  <a:gsLst>
                    <a:gs pos="0">
                      <a:srgbClr val="BFBFBF"/>
                    </a:gs>
                    <a:gs pos="100000">
                      <a:schemeClr val="tx1"/>
                    </a:gs>
                  </a:gsLst>
                  <a:lin ang="189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直角三角形 71"/>
              <p:cNvSpPr/>
              <p:nvPr/>
            </p:nvSpPr>
            <p:spPr>
              <a:xfrm rot="10800000">
                <a:off x="9525" y="4392"/>
                <a:ext cx="498" cy="286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3" name="直角三角形 70"/>
              <p:cNvSpPr/>
              <p:nvPr/>
            </p:nvSpPr>
            <p:spPr>
              <a:xfrm>
                <a:off x="5428" y="5778"/>
                <a:ext cx="988" cy="566"/>
              </a:xfrm>
              <a:prstGeom prst="rt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45" name="文本框 59"/>
            <p:cNvSpPr txBox="1"/>
            <p:nvPr/>
          </p:nvSpPr>
          <p:spPr>
            <a:xfrm>
              <a:off x="5934" y="5041"/>
              <a:ext cx="299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dirty="0" smtClean="0">
                  <a:latin typeface="Calibri" panose="020F0502020204030204" charset="0"/>
                  <a:ea typeface="Calibri" panose="020F0502020204030204" charset="0"/>
                </a:rPr>
                <a:t>Other_Info</a:t>
              </a:r>
              <a:endParaRPr lang="en-US" altLang="zh-CN" dirty="0" smtClean="0">
                <a:latin typeface="Calibri" panose="020F0502020204030204" charset="0"/>
                <a:ea typeface="Calibri" panose="020F0502020204030204" charset="0"/>
              </a:endParaRPr>
            </a:p>
          </p:txBody>
        </p:sp>
        <p:cxnSp>
          <p:nvCxnSpPr>
            <p:cNvPr id="46" name="直接连接符 60"/>
            <p:cNvCxnSpPr/>
            <p:nvPr/>
          </p:nvCxnSpPr>
          <p:spPr>
            <a:xfrm>
              <a:off x="7447" y="5738"/>
              <a:ext cx="446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矩形 1"/>
          <p:cNvSpPr/>
          <p:nvPr/>
        </p:nvSpPr>
        <p:spPr>
          <a:xfrm>
            <a:off x="320040" y="1699260"/>
            <a:ext cx="6043930" cy="16370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直角三角形 18"/>
          <p:cNvSpPr/>
          <p:nvPr/>
        </p:nvSpPr>
        <p:spPr>
          <a:xfrm rot="16200000">
            <a:off x="5934075" y="2909253"/>
            <a:ext cx="426720" cy="426720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文本框 22"/>
          <p:cNvSpPr txBox="1"/>
          <p:nvPr/>
        </p:nvSpPr>
        <p:spPr>
          <a:xfrm>
            <a:off x="579755" y="1791335"/>
            <a:ext cx="44323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latin typeface="Calibri" panose="020F0502020204030204" charset="0"/>
                <a:ea typeface="Calibri" panose="020F0502020204030204" charset="0"/>
              </a:rPr>
              <a:t>Abstract_Chat_Class</a:t>
            </a:r>
            <a:endParaRPr lang="en-US" altLang="zh-CN" sz="3200" b="1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52" name="文本框 26"/>
          <p:cNvSpPr txBox="1"/>
          <p:nvPr/>
        </p:nvSpPr>
        <p:spPr>
          <a:xfrm>
            <a:off x="579120" y="2289529"/>
            <a:ext cx="45415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1400" dirty="0">
                <a:latin typeface="Calibri" panose="020F0502020204030204" charset="0"/>
                <a:ea typeface="Calibri" panose="020F0502020204030204" charset="0"/>
              </a:rPr>
              <a:t>basicCheck (question, Object person)</a:t>
            </a:r>
            <a:endParaRPr lang="en-US" altLang="zh-CN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en-US" altLang="zh-CN" sz="1400" dirty="0">
                <a:latin typeface="Calibri" panose="020F0502020204030204" charset="0"/>
                <a:ea typeface="Calibri" panose="020F0502020204030204" charset="0"/>
              </a:rPr>
              <a:t>advancedCheck (question, Object person)</a:t>
            </a:r>
            <a:endParaRPr lang="en-US" altLang="zh-CN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en-US" altLang="zh-CN" sz="1400" dirty="0">
                <a:latin typeface="Calibri" panose="020F0502020204030204" charset="0"/>
                <a:ea typeface="Calibri" panose="020F0502020204030204" charset="0"/>
              </a:rPr>
              <a:t>trainingList</a:t>
            </a:r>
            <a:endParaRPr lang="en-US" altLang="zh-CN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en-US" altLang="zh-CN" sz="1400" dirty="0">
                <a:latin typeface="Calibri" panose="020F0502020204030204" charset="0"/>
                <a:ea typeface="Calibri" panose="020F0502020204030204" charset="0"/>
              </a:rPr>
              <a:t>strTrainingList</a:t>
            </a:r>
            <a:endParaRPr lang="en-US" altLang="zh-CN" sz="1400" dirty="0">
              <a:latin typeface="Calibri" panose="020F0502020204030204" charset="0"/>
              <a:ea typeface="Calibri" panose="020F0502020204030204" charset="0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3443605" y="5031740"/>
            <a:ext cx="2919730" cy="1259840"/>
            <a:chOff x="5423" y="8535"/>
            <a:chExt cx="4598" cy="1984"/>
          </a:xfrm>
        </p:grpSpPr>
        <p:grpSp>
          <p:nvGrpSpPr>
            <p:cNvPr id="74" name="Group 73"/>
            <p:cNvGrpSpPr/>
            <p:nvPr/>
          </p:nvGrpSpPr>
          <p:grpSpPr>
            <a:xfrm>
              <a:off x="5423" y="8535"/>
              <a:ext cx="4598" cy="1968"/>
              <a:chOff x="5425" y="4391"/>
              <a:chExt cx="4598" cy="1968"/>
            </a:xfrm>
          </p:grpSpPr>
          <p:sp>
            <p:nvSpPr>
              <p:cNvPr id="75" name="矩形 55"/>
              <p:cNvSpPr/>
              <p:nvPr/>
            </p:nvSpPr>
            <p:spPr>
              <a:xfrm>
                <a:off x="5425" y="4391"/>
                <a:ext cx="4595" cy="1968"/>
              </a:xfrm>
              <a:prstGeom prst="rect">
                <a:avLst/>
              </a:prstGeom>
              <a:solidFill>
                <a:schemeClr val="bg1"/>
              </a:solidFill>
              <a:ln>
                <a:gradFill flip="none" rotWithShape="1">
                  <a:gsLst>
                    <a:gs pos="0">
                      <a:srgbClr val="BFBFBF"/>
                    </a:gs>
                    <a:gs pos="100000">
                      <a:schemeClr val="tx1"/>
                    </a:gs>
                  </a:gsLst>
                  <a:lin ang="189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直角三角形 71"/>
              <p:cNvSpPr/>
              <p:nvPr/>
            </p:nvSpPr>
            <p:spPr>
              <a:xfrm rot="10800000">
                <a:off x="9525" y="4392"/>
                <a:ext cx="498" cy="286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7" name="直角三角形 70"/>
              <p:cNvSpPr/>
              <p:nvPr/>
            </p:nvSpPr>
            <p:spPr>
              <a:xfrm>
                <a:off x="5428" y="5778"/>
                <a:ext cx="988" cy="566"/>
              </a:xfrm>
              <a:prstGeom prst="rt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5428" y="9220"/>
              <a:ext cx="3348" cy="1299"/>
              <a:chOff x="12164" y="5910"/>
              <a:chExt cx="3348" cy="1299"/>
            </a:xfrm>
          </p:grpSpPr>
          <p:sp>
            <p:nvSpPr>
              <p:cNvPr id="64" name="直角三角形 70"/>
              <p:cNvSpPr/>
              <p:nvPr/>
            </p:nvSpPr>
            <p:spPr>
              <a:xfrm>
                <a:off x="12164" y="6643"/>
                <a:ext cx="988" cy="566"/>
              </a:xfrm>
              <a:prstGeom prst="rt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6" name="文本框 59"/>
              <p:cNvSpPr txBox="1"/>
              <p:nvPr/>
            </p:nvSpPr>
            <p:spPr>
              <a:xfrm>
                <a:off x="13401" y="5910"/>
                <a:ext cx="2111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dist"/>
                <a:r>
                  <a:rPr lang="en-US" altLang="zh-CN" dirty="0" smtClean="0">
                    <a:latin typeface="Calibri" panose="020F0502020204030204" charset="0"/>
                    <a:ea typeface="Calibri" panose="020F0502020204030204" charset="0"/>
                  </a:rPr>
                  <a:t>Bot_Info</a:t>
                </a:r>
                <a:endParaRPr lang="en-US" altLang="zh-CN" dirty="0" smtClean="0">
                  <a:latin typeface="Calibri" panose="020F0502020204030204" charset="0"/>
                  <a:ea typeface="Calibri" panose="020F0502020204030204" charset="0"/>
                </a:endParaRPr>
              </a:p>
            </p:txBody>
          </p:sp>
          <p:cxnSp>
            <p:nvCxnSpPr>
              <p:cNvPr id="67" name="直接连接符 60"/>
              <p:cNvCxnSpPr/>
              <p:nvPr/>
            </p:nvCxnSpPr>
            <p:spPr>
              <a:xfrm>
                <a:off x="14183" y="6603"/>
                <a:ext cx="446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矩形 1"/>
          <p:cNvSpPr/>
          <p:nvPr/>
        </p:nvSpPr>
        <p:spPr>
          <a:xfrm>
            <a:off x="6755765" y="1699260"/>
            <a:ext cx="5086350" cy="46018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6" name="直角三角形 18"/>
          <p:cNvSpPr/>
          <p:nvPr/>
        </p:nvSpPr>
        <p:spPr>
          <a:xfrm rot="16200000">
            <a:off x="11415395" y="5879148"/>
            <a:ext cx="426720" cy="426720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文本框 22"/>
          <p:cNvSpPr txBox="1"/>
          <p:nvPr/>
        </p:nvSpPr>
        <p:spPr>
          <a:xfrm>
            <a:off x="7015480" y="2212340"/>
            <a:ext cx="44323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dirty="0">
                <a:latin typeface="Calibri" panose="020F0502020204030204" charset="0"/>
                <a:ea typeface="Calibri" panose="020F0502020204030204" charset="0"/>
              </a:rPr>
              <a:t>ChatManager</a:t>
            </a:r>
            <a:endParaRPr lang="en-US" altLang="zh-CN" sz="3200" b="1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88" name="文本框 26"/>
          <p:cNvSpPr txBox="1"/>
          <p:nvPr/>
        </p:nvSpPr>
        <p:spPr>
          <a:xfrm>
            <a:off x="7015480" y="2710534"/>
            <a:ext cx="4541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1400" dirty="0">
                <a:latin typeface="Calibri" panose="020F0502020204030204" charset="0"/>
                <a:ea typeface="Calibri" panose="020F0502020204030204" charset="0"/>
              </a:rPr>
              <a:t>ImportPerson (districtNumber)</a:t>
            </a:r>
            <a:endParaRPr lang="en-US" altLang="zh-CN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en-US" altLang="zh-CN" sz="1400" dirty="0">
                <a:latin typeface="Calibri" panose="020F0502020204030204" charset="0"/>
                <a:ea typeface="Calibri" panose="020F0502020204030204" charset="0"/>
              </a:rPr>
              <a:t>answerQuestions(question)</a:t>
            </a:r>
            <a:endParaRPr lang="en-US" altLang="zh-CN" sz="1400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89" name="直角三角形 68"/>
          <p:cNvSpPr/>
          <p:nvPr/>
        </p:nvSpPr>
        <p:spPr>
          <a:xfrm>
            <a:off x="3443371" y="4225796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直角三角形 69"/>
          <p:cNvSpPr/>
          <p:nvPr/>
        </p:nvSpPr>
        <p:spPr>
          <a:xfrm rot="10800000">
            <a:off x="6044366" y="3597729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直角三角形 68"/>
          <p:cNvSpPr/>
          <p:nvPr/>
        </p:nvSpPr>
        <p:spPr>
          <a:xfrm>
            <a:off x="3438291" y="5664706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直角三角形 69"/>
          <p:cNvSpPr/>
          <p:nvPr/>
        </p:nvSpPr>
        <p:spPr>
          <a:xfrm rot="10800000">
            <a:off x="6039286" y="5036639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6" name="直角三角形 68"/>
          <p:cNvSpPr/>
          <p:nvPr/>
        </p:nvSpPr>
        <p:spPr>
          <a:xfrm>
            <a:off x="319806" y="5678676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7" name="直角三角形 69"/>
          <p:cNvSpPr/>
          <p:nvPr/>
        </p:nvSpPr>
        <p:spPr>
          <a:xfrm rot="10800000">
            <a:off x="2920801" y="5050609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8" name="直角三角形 68"/>
          <p:cNvSpPr/>
          <p:nvPr/>
        </p:nvSpPr>
        <p:spPr>
          <a:xfrm>
            <a:off x="314726" y="4216906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9" name="直角三角形 69"/>
          <p:cNvSpPr/>
          <p:nvPr/>
        </p:nvSpPr>
        <p:spPr>
          <a:xfrm rot="10800000">
            <a:off x="2915721" y="3588839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03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</a:rPr>
                <a:t>HIGHLIGHTS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1871980" y="1982470"/>
            <a:ext cx="1410970" cy="2893060"/>
            <a:chOff x="8481" y="3504"/>
            <a:chExt cx="2222" cy="4556"/>
          </a:xfrm>
        </p:grpSpPr>
        <p:sp>
          <p:nvSpPr>
            <p:cNvPr id="2" name="矩形 32"/>
            <p:cNvSpPr/>
            <p:nvPr/>
          </p:nvSpPr>
          <p:spPr>
            <a:xfrm>
              <a:off x="8481" y="5838"/>
              <a:ext cx="2223" cy="222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481" y="5060"/>
              <a:ext cx="2223" cy="2223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9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8481" y="4282"/>
              <a:ext cx="2223" cy="2223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8481" y="3504"/>
              <a:ext cx="2223" cy="2223"/>
            </a:xfrm>
            <a:prstGeom prst="rect">
              <a:avLst/>
            </a:prstGeom>
            <a:solidFill>
              <a:schemeClr val="bg1">
                <a:lumMod val="65000"/>
                <a:alpha val="7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644390" y="2077085"/>
            <a:ext cx="3750310" cy="1151890"/>
            <a:chOff x="7314" y="3151"/>
            <a:chExt cx="5906" cy="1814"/>
          </a:xfrm>
        </p:grpSpPr>
        <p:sp>
          <p:nvSpPr>
            <p:cNvPr id="23" name="文本框 22"/>
            <p:cNvSpPr txBox="1"/>
            <p:nvPr/>
          </p:nvSpPr>
          <p:spPr>
            <a:xfrm>
              <a:off x="8637" y="3783"/>
              <a:ext cx="350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600" dirty="0">
                  <a:latin typeface="Calibri" panose="020F0502020204030204" charset="0"/>
                  <a:ea typeface="Calibri" panose="020F0502020204030204" charset="0"/>
                </a:rPr>
                <a:t>Regular Expression</a:t>
              </a:r>
              <a:endParaRPr lang="en-US" altLang="zh-CN" sz="16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6" y="3697"/>
              <a:ext cx="671" cy="671"/>
            </a:xfrm>
            <a:prstGeom prst="rect">
              <a:avLst/>
            </a:prstGeom>
          </p:spPr>
        </p:pic>
        <p:sp>
          <p:nvSpPr>
            <p:cNvPr id="36" name="矩形 35"/>
            <p:cNvSpPr/>
            <p:nvPr/>
          </p:nvSpPr>
          <p:spPr>
            <a:xfrm>
              <a:off x="7314" y="3153"/>
              <a:ext cx="5907" cy="18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/>
            </a:p>
          </p:txBody>
        </p:sp>
        <p:sp>
          <p:nvSpPr>
            <p:cNvPr id="40" name="直角三角形 39"/>
            <p:cNvSpPr/>
            <p:nvPr/>
          </p:nvSpPr>
          <p:spPr>
            <a:xfrm rot="5400000">
              <a:off x="7314" y="3151"/>
              <a:ext cx="462" cy="46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02676" y="711251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800" b="1" dirty="0">
                <a:solidFill>
                  <a:schemeClr val="bg1"/>
                </a:solidFill>
                <a:latin typeface="Calibri" panose="020F0502020204030204" charset="0"/>
              </a:rPr>
              <a:t>4</a:t>
            </a:r>
            <a:endParaRPr lang="zh-CN" altLang="en-US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8898" y="3322537"/>
            <a:ext cx="456959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latin typeface="Calibri" panose="020F0502020204030204" charset="0"/>
                <a:ea typeface="Calibri" panose="020F0502020204030204" charset="0"/>
              </a:rPr>
              <a:t>Prog 04 : QueryMapper</a:t>
            </a:r>
            <a:endParaRPr lang="en-US" altLang="zh-CN" sz="36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38360" y="408769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401097" y="339213"/>
            <a:ext cx="4498258" cy="61500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Content Placeholder 1" descr="UML Diagram"/>
          <p:cNvPicPr>
            <a:picLocks noChangeAspect="1"/>
          </p:cNvPicPr>
          <p:nvPr>
            <p:ph idx="1"/>
          </p:nvPr>
        </p:nvPicPr>
        <p:blipFill>
          <a:blip r:embed="rId1"/>
          <a:srcRect l="14800" t="1369" r="13235"/>
          <a:stretch>
            <a:fillRect/>
          </a:stretch>
        </p:blipFill>
        <p:spPr>
          <a:xfrm rot="16200000">
            <a:off x="3068320" y="-2167890"/>
            <a:ext cx="6261100" cy="11303635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04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  <a:sym typeface="+mn-ea"/>
                </a:rPr>
                <a:t>CODE ORGANIZATION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s 7"/>
          <p:cNvSpPr/>
          <p:nvPr/>
        </p:nvSpPr>
        <p:spPr>
          <a:xfrm>
            <a:off x="6302375" y="1911985"/>
            <a:ext cx="2876550" cy="20586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03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</a:rPr>
                <a:t>HIGHLIGHTS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1871980" y="1982470"/>
            <a:ext cx="1410970" cy="2893060"/>
            <a:chOff x="8481" y="3504"/>
            <a:chExt cx="2222" cy="4556"/>
          </a:xfrm>
        </p:grpSpPr>
        <p:sp>
          <p:nvSpPr>
            <p:cNvPr id="2" name="矩形 32"/>
            <p:cNvSpPr/>
            <p:nvPr/>
          </p:nvSpPr>
          <p:spPr>
            <a:xfrm>
              <a:off x="8481" y="5838"/>
              <a:ext cx="2223" cy="222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481" y="5060"/>
              <a:ext cx="2223" cy="2223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9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8481" y="4282"/>
              <a:ext cx="2223" cy="2223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8481" y="3504"/>
              <a:ext cx="2223" cy="2223"/>
            </a:xfrm>
            <a:prstGeom prst="rect">
              <a:avLst/>
            </a:prstGeom>
            <a:solidFill>
              <a:schemeClr val="bg1">
                <a:lumMod val="65000"/>
                <a:alpha val="7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644390" y="1712595"/>
            <a:ext cx="3750310" cy="1151890"/>
            <a:chOff x="7314" y="1676"/>
            <a:chExt cx="5906" cy="1814"/>
          </a:xfrm>
        </p:grpSpPr>
        <p:sp>
          <p:nvSpPr>
            <p:cNvPr id="23" name="文本框 22"/>
            <p:cNvSpPr txBox="1"/>
            <p:nvPr/>
          </p:nvSpPr>
          <p:spPr>
            <a:xfrm>
              <a:off x="8637" y="2308"/>
              <a:ext cx="4412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600" dirty="0">
                  <a:latin typeface="Calibri" panose="020F0502020204030204" charset="0"/>
                  <a:ea typeface="Calibri" panose="020F0502020204030204" charset="0"/>
                </a:rPr>
                <a:t>Fuzzywuzzy &amp; Levenshtein</a:t>
              </a:r>
              <a:endParaRPr lang="en-US" altLang="zh-CN" sz="16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6" y="2222"/>
              <a:ext cx="671" cy="671"/>
            </a:xfrm>
            <a:prstGeom prst="rect">
              <a:avLst/>
            </a:prstGeom>
          </p:spPr>
        </p:pic>
        <p:sp>
          <p:nvSpPr>
            <p:cNvPr id="36" name="矩形 35"/>
            <p:cNvSpPr/>
            <p:nvPr/>
          </p:nvSpPr>
          <p:spPr>
            <a:xfrm>
              <a:off x="7314" y="1678"/>
              <a:ext cx="5907" cy="18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/>
            </a:p>
          </p:txBody>
        </p:sp>
        <p:sp>
          <p:nvSpPr>
            <p:cNvPr id="40" name="直角三角形 39"/>
            <p:cNvSpPr/>
            <p:nvPr/>
          </p:nvSpPr>
          <p:spPr>
            <a:xfrm rot="5400000">
              <a:off x="7314" y="1676"/>
              <a:ext cx="462" cy="46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644390" y="3119120"/>
            <a:ext cx="3750310" cy="2278380"/>
            <a:chOff x="7314" y="6520"/>
            <a:chExt cx="5906" cy="3588"/>
          </a:xfrm>
        </p:grpSpPr>
        <p:sp>
          <p:nvSpPr>
            <p:cNvPr id="9" name="文本框 22"/>
            <p:cNvSpPr txBox="1"/>
            <p:nvPr/>
          </p:nvSpPr>
          <p:spPr>
            <a:xfrm>
              <a:off x="8637" y="6768"/>
              <a:ext cx="350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600" dirty="0">
                  <a:latin typeface="Calibri" panose="020F0502020204030204" charset="0"/>
                  <a:ea typeface="Calibri" panose="020F0502020204030204" charset="0"/>
                </a:rPr>
                <a:t>Mermaid UML</a:t>
              </a:r>
              <a:endParaRPr lang="en-US" altLang="zh-CN" sz="16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11" name="矩形 35"/>
            <p:cNvSpPr/>
            <p:nvPr/>
          </p:nvSpPr>
          <p:spPr>
            <a:xfrm>
              <a:off x="7314" y="6522"/>
              <a:ext cx="5907" cy="357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/>
            </a:p>
          </p:txBody>
        </p:sp>
        <p:sp>
          <p:nvSpPr>
            <p:cNvPr id="13" name="直角三角形 39"/>
            <p:cNvSpPr/>
            <p:nvPr/>
          </p:nvSpPr>
          <p:spPr>
            <a:xfrm rot="5400000">
              <a:off x="7314" y="6520"/>
              <a:ext cx="462" cy="46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9" name="任意多边形: 形状 402"/>
            <p:cNvSpPr/>
            <p:nvPr/>
          </p:nvSpPr>
          <p:spPr>
            <a:xfrm>
              <a:off x="7479" y="6922"/>
              <a:ext cx="992" cy="992"/>
            </a:xfrm>
            <a:custGeom>
              <a:avLst/>
              <a:gdLst>
                <a:gd name="connsiteX0" fmla="*/ 552924 w 630000"/>
                <a:gd name="connsiteY0" fmla="*/ 258798 h 630000"/>
                <a:gd name="connsiteX1" fmla="*/ 258624 w 630000"/>
                <a:gd name="connsiteY1" fmla="*/ 99498 h 630000"/>
                <a:gd name="connsiteX2" fmla="*/ 99324 w 630000"/>
                <a:gd name="connsiteY2" fmla="*/ 393798 h 630000"/>
                <a:gd name="connsiteX3" fmla="*/ 393624 w 630000"/>
                <a:gd name="connsiteY3" fmla="*/ 553098 h 630000"/>
                <a:gd name="connsiteX4" fmla="*/ 552924 w 630000"/>
                <a:gd name="connsiteY4" fmla="*/ 258798 h 63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000" h="630000">
                  <a:moveTo>
                    <a:pt x="552924" y="258798"/>
                  </a:moveTo>
                  <a:cubicBezTo>
                    <a:pt x="501849" y="88023"/>
                    <a:pt x="428274" y="48423"/>
                    <a:pt x="258624" y="99498"/>
                  </a:cubicBezTo>
                  <a:cubicBezTo>
                    <a:pt x="88974" y="150573"/>
                    <a:pt x="48249" y="224148"/>
                    <a:pt x="99324" y="393798"/>
                  </a:cubicBezTo>
                  <a:cubicBezTo>
                    <a:pt x="150399" y="563448"/>
                    <a:pt x="223974" y="604173"/>
                    <a:pt x="393624" y="553098"/>
                  </a:cubicBezTo>
                  <a:cubicBezTo>
                    <a:pt x="563274" y="502023"/>
                    <a:pt x="603999" y="428448"/>
                    <a:pt x="552924" y="258798"/>
                  </a:cubicBezTo>
                  <a:close/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7656" y="7099"/>
              <a:ext cx="659" cy="659"/>
              <a:chOff x="7656" y="7099"/>
              <a:chExt cx="659" cy="659"/>
            </a:xfrm>
          </p:grpSpPr>
          <p:sp>
            <p:nvSpPr>
              <p:cNvPr id="260" name="任意多边形: 形状 403"/>
              <p:cNvSpPr/>
              <p:nvPr/>
            </p:nvSpPr>
            <p:spPr>
              <a:xfrm>
                <a:off x="7889" y="7099"/>
                <a:ext cx="354" cy="602"/>
              </a:xfrm>
              <a:custGeom>
                <a:avLst/>
                <a:gdLst>
                  <a:gd name="connsiteX0" fmla="*/ 78750 w 225000"/>
                  <a:gd name="connsiteY0" fmla="*/ 78750 h 382500"/>
                  <a:gd name="connsiteX1" fmla="*/ 159300 w 225000"/>
                  <a:gd name="connsiteY1" fmla="*/ 312750 h 38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25000" h="382500">
                    <a:moveTo>
                      <a:pt x="78750" y="78750"/>
                    </a:moveTo>
                    <a:lnTo>
                      <a:pt x="159300" y="312750"/>
                    </a:lnTo>
                  </a:path>
                </a:pathLst>
              </a:custGeom>
              <a:ln w="19050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61" name="任意多边形: 形状 404"/>
              <p:cNvSpPr/>
              <p:nvPr/>
            </p:nvSpPr>
            <p:spPr>
              <a:xfrm>
                <a:off x="7721" y="7156"/>
                <a:ext cx="354" cy="602"/>
              </a:xfrm>
              <a:custGeom>
                <a:avLst/>
                <a:gdLst>
                  <a:gd name="connsiteX0" fmla="*/ 78750 w 225000"/>
                  <a:gd name="connsiteY0" fmla="*/ 78750 h 382500"/>
                  <a:gd name="connsiteX1" fmla="*/ 159300 w 225000"/>
                  <a:gd name="connsiteY1" fmla="*/ 312750 h 38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25000" h="382500">
                    <a:moveTo>
                      <a:pt x="78750" y="78750"/>
                    </a:moveTo>
                    <a:lnTo>
                      <a:pt x="159300" y="312750"/>
                    </a:lnTo>
                  </a:path>
                </a:pathLst>
              </a:custGeom>
              <a:ln w="19050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62" name="任意多边形: 形状 405"/>
              <p:cNvSpPr/>
              <p:nvPr/>
            </p:nvSpPr>
            <p:spPr>
              <a:xfrm>
                <a:off x="7656" y="7165"/>
                <a:ext cx="602" cy="354"/>
              </a:xfrm>
              <a:custGeom>
                <a:avLst/>
                <a:gdLst>
                  <a:gd name="connsiteX0" fmla="*/ 312750 w 382500"/>
                  <a:gd name="connsiteY0" fmla="*/ 78750 h 225000"/>
                  <a:gd name="connsiteX1" fmla="*/ 78750 w 382500"/>
                  <a:gd name="connsiteY1" fmla="*/ 159300 h 22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2500" h="225000">
                    <a:moveTo>
                      <a:pt x="312750" y="78750"/>
                    </a:moveTo>
                    <a:lnTo>
                      <a:pt x="78750" y="159300"/>
                    </a:lnTo>
                  </a:path>
                </a:pathLst>
              </a:custGeom>
              <a:ln w="19050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63" name="任意多边形: 形状 406"/>
              <p:cNvSpPr/>
              <p:nvPr/>
            </p:nvSpPr>
            <p:spPr>
              <a:xfrm>
                <a:off x="7713" y="7332"/>
                <a:ext cx="602" cy="354"/>
              </a:xfrm>
              <a:custGeom>
                <a:avLst/>
                <a:gdLst>
                  <a:gd name="connsiteX0" fmla="*/ 312750 w 382500"/>
                  <a:gd name="connsiteY0" fmla="*/ 78750 h 225000"/>
                  <a:gd name="connsiteX1" fmla="*/ 78750 w 382500"/>
                  <a:gd name="connsiteY1" fmla="*/ 159300 h 22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2500" h="225000">
                    <a:moveTo>
                      <a:pt x="312750" y="78750"/>
                    </a:moveTo>
                    <a:lnTo>
                      <a:pt x="78750" y="159300"/>
                    </a:lnTo>
                  </a:path>
                </a:pathLst>
              </a:custGeom>
              <a:ln w="19050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" name="文本框 23"/>
            <p:cNvSpPr txBox="1"/>
            <p:nvPr/>
          </p:nvSpPr>
          <p:spPr>
            <a:xfrm>
              <a:off x="8640" y="7300"/>
              <a:ext cx="3121" cy="2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 Animal &lt;|-- Fish</a:t>
              </a:r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Animal : +int age</a:t>
              </a:r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Animal : +String gender</a:t>
              </a:r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Animal : +isMammal()</a:t>
              </a:r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Animal : +mate()</a:t>
              </a:r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class Fish {</a:t>
              </a:r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-int sizeInFeet</a:t>
              </a:r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-canEat()</a:t>
              </a:r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}</a:t>
              </a:r>
              <a:endParaRPr lang="en-US" altLang="zh-CN" sz="10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</p:grpSp>
      <p:pic>
        <p:nvPicPr>
          <p:cNvPr id="10" name="Content Placeholder 9" descr="2022.04.19 - 11.09.51"/>
          <p:cNvPicPr>
            <a:picLocks noChangeAspect="1"/>
          </p:cNvPicPr>
          <p:nvPr>
            <p:ph idx="1"/>
          </p:nvPr>
        </p:nvPicPr>
        <p:blipFill>
          <a:blip r:embed="rId2">
            <a:grayscl/>
            <a:lum bright="-6000" contrast="12000"/>
          </a:blip>
          <a:srcRect l="20004" t="36785" r="75142" b="18254"/>
          <a:stretch>
            <a:fillRect/>
          </a:stretch>
        </p:blipFill>
        <p:spPr>
          <a:xfrm>
            <a:off x="8481695" y="3086735"/>
            <a:ext cx="902970" cy="23533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02676" y="711251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800" b="1" dirty="0">
                <a:solidFill>
                  <a:schemeClr val="bg1"/>
                </a:solidFill>
                <a:latin typeface="Calibri" panose="020F0502020204030204" charset="0"/>
              </a:rPr>
              <a:t>5</a:t>
            </a:r>
            <a:endParaRPr lang="zh-CN" altLang="en-US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8898" y="3322537"/>
            <a:ext cx="4569593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Calibri" panose="020F0502020204030204" charset="0"/>
                <a:ea typeface="Calibri" panose="020F0502020204030204" charset="0"/>
              </a:rPr>
              <a:t>Prog 05 : </a:t>
            </a:r>
            <a:endParaRPr lang="en-US" altLang="zh-CN" sz="40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38360" y="408769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401097" y="339213"/>
            <a:ext cx="4498258" cy="61500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Content Placeholder 8" descr="UML"/>
          <p:cNvPicPr>
            <a:picLocks noChangeAspect="1"/>
          </p:cNvPicPr>
          <p:nvPr>
            <p:ph idx="1"/>
          </p:nvPr>
        </p:nvPicPr>
        <p:blipFill>
          <a:blip r:embed="rId1"/>
          <a:srcRect t="11669" b="11256"/>
          <a:stretch>
            <a:fillRect/>
          </a:stretch>
        </p:blipFill>
        <p:spPr>
          <a:xfrm>
            <a:off x="1216660" y="410210"/>
            <a:ext cx="10787380" cy="6335395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05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  <a:sym typeface="+mn-ea"/>
                </a:rPr>
                <a:t>CODE ORGANIZATION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s 7"/>
          <p:cNvSpPr/>
          <p:nvPr/>
        </p:nvSpPr>
        <p:spPr>
          <a:xfrm>
            <a:off x="2414270" y="1739265"/>
            <a:ext cx="1869440" cy="262890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05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</a:rPr>
                <a:t>HIGHLIGHTS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32"/>
          <p:cNvSpPr/>
          <p:nvPr/>
        </p:nvSpPr>
        <p:spPr>
          <a:xfrm>
            <a:off x="1626510" y="3707028"/>
            <a:ext cx="1411330" cy="1411330"/>
          </a:xfrm>
          <a:prstGeom prst="rect">
            <a:avLst/>
          </a:prstGeom>
          <a:solidFill>
            <a:schemeClr val="tx1"/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626510" y="3213081"/>
            <a:ext cx="1411330" cy="141133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626510" y="2719135"/>
            <a:ext cx="1411330" cy="141133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519420" y="3035300"/>
            <a:ext cx="29102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Calibri" panose="020F0502020204030204" charset="0"/>
                <a:ea typeface="Calibri" panose="020F0502020204030204" charset="0"/>
              </a:rPr>
              <a:t>Manipulated print()</a:t>
            </a:r>
            <a:endParaRPr lang="en-US" altLang="zh-CN" sz="1600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2" name="文本框 23"/>
          <p:cNvSpPr txBox="1"/>
          <p:nvPr/>
        </p:nvSpPr>
        <p:spPr>
          <a:xfrm>
            <a:off x="5519420" y="3369945"/>
            <a:ext cx="43522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Originally</a:t>
            </a:r>
            <a:endParaRPr lang="en-US" altLang="zh-CN" sz="1200" dirty="0">
              <a:latin typeface="Calibri" panose="020F0502020204030204" charset="0"/>
              <a:ea typeface="Calibri" panose="020F0502020204030204" charset="0"/>
            </a:endParaRPr>
          </a:p>
          <a:p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print() </a:t>
            </a:r>
            <a:r>
              <a:rPr lang="en-US" altLang="zh-CN" sz="1200" b="1" dirty="0">
                <a:latin typeface="Calibri" panose="020F0502020204030204" charset="0"/>
                <a:ea typeface="Calibri" panose="020F0502020204030204" charset="0"/>
                <a:sym typeface="+mn-ea"/>
              </a:rPr>
              <a:t>==&gt; 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write() </a:t>
            </a:r>
            <a:r>
              <a:rPr lang="en-US" altLang="zh-CN" sz="1200" b="1" dirty="0">
                <a:latin typeface="Calibri" panose="020F0502020204030204" charset="0"/>
                <a:ea typeface="Calibri" panose="020F0502020204030204" charset="0"/>
                <a:sym typeface="+mn-ea"/>
              </a:rPr>
              <a:t>==&gt; 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sys.stdout</a:t>
            </a:r>
            <a:endParaRPr lang="en-US" altLang="zh-CN" sz="1200" dirty="0">
              <a:latin typeface="Calibri" panose="020F0502020204030204" charset="0"/>
              <a:ea typeface="Calibri" panose="020F0502020204030204" charset="0"/>
              <a:sym typeface="+mn-ea"/>
            </a:endParaRPr>
          </a:p>
          <a:p>
            <a:endParaRPr lang="en-US" altLang="zh-CN" sz="1200" dirty="0">
              <a:latin typeface="Calibri" panose="020F0502020204030204" charset="0"/>
              <a:ea typeface="Calibri" panose="020F0502020204030204" charset="0"/>
            </a:endParaRPr>
          </a:p>
          <a:p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Manipulated:</a:t>
            </a:r>
            <a:endParaRPr lang="en-US" altLang="zh-CN" sz="1200" dirty="0">
              <a:latin typeface="Calibri" panose="020F0502020204030204" charset="0"/>
              <a:ea typeface="Calibri" panose="020F0502020204030204" charset="0"/>
            </a:endParaRPr>
          </a:p>
          <a:p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print() </a:t>
            </a:r>
            <a:r>
              <a:rPr lang="en-US" altLang="zh-CN" sz="1200" b="1" dirty="0">
                <a:latin typeface="Calibri" panose="020F0502020204030204" charset="0"/>
                <a:ea typeface="Calibri" panose="020F0502020204030204" charset="0"/>
                <a:sym typeface="+mn-ea"/>
              </a:rPr>
              <a:t>==&gt;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 LoggerClass </a:t>
            </a:r>
            <a:r>
              <a:rPr lang="en-US" altLang="zh-CN" sz="1200" b="1" dirty="0">
                <a:latin typeface="Calibri" panose="020F0502020204030204" charset="0"/>
                <a:ea typeface="Calibri" panose="020F0502020204030204" charset="0"/>
                <a:sym typeface="+mn-ea"/>
              </a:rPr>
              <a:t>==&gt;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 write() </a:t>
            </a:r>
            <a:r>
              <a:rPr lang="en-US" altLang="zh-CN" sz="1200" b="1" dirty="0">
                <a:latin typeface="Calibri" panose="020F0502020204030204" charset="0"/>
                <a:ea typeface="Calibri" panose="020F0502020204030204" charset="0"/>
                <a:sym typeface="+mn-ea"/>
              </a:rPr>
              <a:t>==&gt;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 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append 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to file </a:t>
            </a:r>
            <a:r>
              <a:rPr lang="en-US" altLang="zh-CN" sz="1200" b="1" dirty="0">
                <a:latin typeface="Calibri" panose="020F0502020204030204" charset="0"/>
                <a:ea typeface="Calibri" panose="020F0502020204030204" charset="0"/>
                <a:sym typeface="+mn-ea"/>
              </a:rPr>
              <a:t>+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 sys.stdout</a:t>
            </a:r>
            <a:endParaRPr lang="en-US" altLang="zh-CN" sz="1200" dirty="0">
              <a:latin typeface="Calibri" panose="020F0502020204030204" charset="0"/>
              <a:ea typeface="Calibri" panose="020F0502020204030204" charset="0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245" y="3994841"/>
            <a:ext cx="426004" cy="426002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1626510" y="2225189"/>
            <a:ext cx="1411330" cy="1411330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679315" y="2928620"/>
            <a:ext cx="5193030" cy="25533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0" name="直角三角形 39"/>
          <p:cNvSpPr/>
          <p:nvPr/>
        </p:nvSpPr>
        <p:spPr>
          <a:xfrm rot="5400000">
            <a:off x="4679315" y="2927261"/>
            <a:ext cx="293306" cy="29330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4679315" y="1568450"/>
            <a:ext cx="5193665" cy="1150620"/>
            <a:chOff x="7360" y="6496"/>
            <a:chExt cx="8179" cy="1812"/>
          </a:xfrm>
        </p:grpSpPr>
        <p:sp>
          <p:nvSpPr>
            <p:cNvPr id="37" name="矩形 36"/>
            <p:cNvSpPr/>
            <p:nvPr/>
          </p:nvSpPr>
          <p:spPr>
            <a:xfrm>
              <a:off x="7360" y="6496"/>
              <a:ext cx="8179" cy="18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1" name="直角三角形 40"/>
            <p:cNvSpPr/>
            <p:nvPr/>
          </p:nvSpPr>
          <p:spPr>
            <a:xfrm rot="5400000">
              <a:off x="7363" y="6511"/>
              <a:ext cx="462" cy="46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7594" y="6858"/>
              <a:ext cx="886" cy="1026"/>
              <a:chOff x="11708" y="4887"/>
              <a:chExt cx="886" cy="1026"/>
            </a:xfrm>
          </p:grpSpPr>
          <p:sp>
            <p:nvSpPr>
              <p:cNvPr id="216" name="任意多边形: 形状 339"/>
              <p:cNvSpPr/>
              <p:nvPr/>
            </p:nvSpPr>
            <p:spPr>
              <a:xfrm>
                <a:off x="12204" y="4887"/>
                <a:ext cx="390" cy="531"/>
              </a:xfrm>
              <a:custGeom>
                <a:avLst/>
                <a:gdLst>
                  <a:gd name="connsiteX0" fmla="*/ 78750 w 247500"/>
                  <a:gd name="connsiteY0" fmla="*/ 78750 h 337500"/>
                  <a:gd name="connsiteX1" fmla="*/ 168750 w 247500"/>
                  <a:gd name="connsiteY1" fmla="*/ 168750 h 337500"/>
                  <a:gd name="connsiteX2" fmla="*/ 78750 w 247500"/>
                  <a:gd name="connsiteY2" fmla="*/ 258750 h 33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7500" h="337500">
                    <a:moveTo>
                      <a:pt x="78750" y="78750"/>
                    </a:moveTo>
                    <a:lnTo>
                      <a:pt x="168750" y="168750"/>
                    </a:lnTo>
                    <a:lnTo>
                      <a:pt x="78750" y="258750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7" name="任意多边形: 形状 340"/>
              <p:cNvSpPr/>
              <p:nvPr/>
            </p:nvSpPr>
            <p:spPr>
              <a:xfrm>
                <a:off x="11708" y="5028"/>
                <a:ext cx="886" cy="461"/>
              </a:xfrm>
              <a:custGeom>
                <a:avLst/>
                <a:gdLst>
                  <a:gd name="connsiteX0" fmla="*/ 78750 w 562500"/>
                  <a:gd name="connsiteY0" fmla="*/ 213750 h 292500"/>
                  <a:gd name="connsiteX1" fmla="*/ 78750 w 562500"/>
                  <a:gd name="connsiteY1" fmla="*/ 168750 h 292500"/>
                  <a:gd name="connsiteX2" fmla="*/ 168750 w 562500"/>
                  <a:gd name="connsiteY2" fmla="*/ 78750 h 292500"/>
                  <a:gd name="connsiteX3" fmla="*/ 483750 w 562500"/>
                  <a:gd name="connsiteY3" fmla="*/ 78750 h 29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2500" h="292500">
                    <a:moveTo>
                      <a:pt x="78750" y="213750"/>
                    </a:moveTo>
                    <a:lnTo>
                      <a:pt x="78750" y="168750"/>
                    </a:lnTo>
                    <a:cubicBezTo>
                      <a:pt x="78750" y="119044"/>
                      <a:pt x="119044" y="78750"/>
                      <a:pt x="168750" y="78750"/>
                    </a:cubicBezTo>
                    <a:lnTo>
                      <a:pt x="483750" y="78750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8" name="任意多边形: 形状 341"/>
              <p:cNvSpPr/>
              <p:nvPr/>
            </p:nvSpPr>
            <p:spPr>
              <a:xfrm>
                <a:off x="11708" y="5383"/>
                <a:ext cx="390" cy="531"/>
              </a:xfrm>
              <a:custGeom>
                <a:avLst/>
                <a:gdLst>
                  <a:gd name="connsiteX0" fmla="*/ 168750 w 247500"/>
                  <a:gd name="connsiteY0" fmla="*/ 258750 h 337500"/>
                  <a:gd name="connsiteX1" fmla="*/ 78750 w 247500"/>
                  <a:gd name="connsiteY1" fmla="*/ 168750 h 337500"/>
                  <a:gd name="connsiteX2" fmla="*/ 168750 w 247500"/>
                  <a:gd name="connsiteY2" fmla="*/ 78750 h 33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7500" h="337500">
                    <a:moveTo>
                      <a:pt x="168750" y="258750"/>
                    </a:moveTo>
                    <a:lnTo>
                      <a:pt x="78750" y="168750"/>
                    </a:lnTo>
                    <a:lnTo>
                      <a:pt x="168750" y="78750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9" name="任意多边形: 形状 342"/>
              <p:cNvSpPr/>
              <p:nvPr/>
            </p:nvSpPr>
            <p:spPr>
              <a:xfrm>
                <a:off x="11708" y="5312"/>
                <a:ext cx="886" cy="461"/>
              </a:xfrm>
              <a:custGeom>
                <a:avLst/>
                <a:gdLst>
                  <a:gd name="connsiteX0" fmla="*/ 483750 w 562500"/>
                  <a:gd name="connsiteY0" fmla="*/ 78750 h 292500"/>
                  <a:gd name="connsiteX1" fmla="*/ 483750 w 562500"/>
                  <a:gd name="connsiteY1" fmla="*/ 123750 h 292500"/>
                  <a:gd name="connsiteX2" fmla="*/ 393750 w 562500"/>
                  <a:gd name="connsiteY2" fmla="*/ 213750 h 292500"/>
                  <a:gd name="connsiteX3" fmla="*/ 78750 w 562500"/>
                  <a:gd name="connsiteY3" fmla="*/ 213750 h 29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2500" h="292500">
                    <a:moveTo>
                      <a:pt x="483750" y="78750"/>
                    </a:moveTo>
                    <a:lnTo>
                      <a:pt x="483750" y="123750"/>
                    </a:lnTo>
                    <a:cubicBezTo>
                      <a:pt x="483750" y="173456"/>
                      <a:pt x="443456" y="213750"/>
                      <a:pt x="393750" y="213750"/>
                    </a:cubicBezTo>
                    <a:lnTo>
                      <a:pt x="78750" y="213750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" name="文本框 22"/>
            <p:cNvSpPr txBox="1"/>
            <p:nvPr/>
          </p:nvSpPr>
          <p:spPr>
            <a:xfrm>
              <a:off x="8721" y="6556"/>
              <a:ext cx="350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en-US" sz="1600" dirty="0">
                  <a:effectLst/>
                  <a:latin typeface="Calibri" panose="020F0502020204030204" charset="0"/>
                  <a:ea typeface="Calibri" panose="020F0502020204030204" charset="0"/>
                  <a:sym typeface="+mn-ea"/>
                </a:rPr>
                <a:t>Creating folders / files</a:t>
              </a:r>
              <a:endParaRPr lang="en-US" altLang="zh-CN" sz="16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3" name="文本框 23"/>
            <p:cNvSpPr txBox="1"/>
            <p:nvPr/>
          </p:nvSpPr>
          <p:spPr>
            <a:xfrm>
              <a:off x="8721" y="7099"/>
              <a:ext cx="451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 b="1" dirty="0">
                  <a:latin typeface="Calibri" panose="020F0502020204030204" charset="0"/>
                  <a:ea typeface="Calibri" panose="020F0502020204030204" charset="0"/>
                </a:rPr>
                <a:t>Try:</a:t>
              </a:r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       Read / access the file / folder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r>
                <a:rPr lang="en-US" altLang="zh-CN" sz="1200" b="1" dirty="0">
                  <a:latin typeface="Calibri" panose="020F0502020204030204" charset="0"/>
                  <a:ea typeface="Calibri" panose="020F0502020204030204" charset="0"/>
                </a:rPr>
                <a:t>Except:</a:t>
              </a:r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 Create the </a:t>
              </a:r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  <a:sym typeface="+mn-ea"/>
                </a:rPr>
                <a:t>file / folder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endParaRPr>
            </a:p>
            <a:p>
              <a:r>
                <a:rPr lang="en-US" altLang="zh-CN" sz="1200" b="1" dirty="0">
                  <a:latin typeface="Calibri" panose="020F0502020204030204" charset="0"/>
                  <a:ea typeface="Calibri" panose="020F0502020204030204" charset="0"/>
                </a:rPr>
                <a:t>Then:</a:t>
              </a:r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    Append information to file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</p:grpSp>
      <p:sp>
        <p:nvSpPr>
          <p:cNvPr id="9" name="文本框 22"/>
          <p:cNvSpPr txBox="1"/>
          <p:nvPr/>
        </p:nvSpPr>
        <p:spPr>
          <a:xfrm>
            <a:off x="5518150" y="4607560"/>
            <a:ext cx="29102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 dirty="0">
                <a:latin typeface="Calibri" panose="020F0502020204030204" charset="0"/>
                <a:ea typeface="Calibri" panose="020F0502020204030204" charset="0"/>
              </a:rPr>
              <a:t>Manipulated input()</a:t>
            </a:r>
            <a:endParaRPr lang="en-US" altLang="zh-CN" sz="1600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0" name="文本框 23"/>
          <p:cNvSpPr txBox="1"/>
          <p:nvPr/>
        </p:nvSpPr>
        <p:spPr>
          <a:xfrm>
            <a:off x="5519420" y="4944745"/>
            <a:ext cx="43529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myMethod() </a:t>
            </a:r>
            <a:r>
              <a:rPr lang="en-US" altLang="zh-CN" sz="1200" b="1" dirty="0">
                <a:latin typeface="Calibri" panose="020F0502020204030204" charset="0"/>
                <a:ea typeface="Calibri" panose="020F0502020204030204" charset="0"/>
                <a:sym typeface="+mn-ea"/>
              </a:rPr>
              <a:t>==&gt;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 input() </a:t>
            </a:r>
            <a:r>
              <a:rPr lang="en-US" altLang="zh-CN" sz="1200" b="1" dirty="0">
                <a:latin typeface="Calibri" panose="020F0502020204030204" charset="0"/>
                <a:ea typeface="Calibri" panose="020F0502020204030204" charset="0"/>
                <a:sym typeface="+mn-ea"/>
              </a:rPr>
              <a:t>==&gt;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 append to file </a:t>
            </a:r>
            <a:r>
              <a:rPr lang="en-US" altLang="zh-CN" sz="1200" b="1" dirty="0">
                <a:latin typeface="Calibri" panose="020F0502020204030204" charset="0"/>
                <a:ea typeface="Calibri" panose="020F0502020204030204" charset="0"/>
                <a:sym typeface="+mn-ea"/>
              </a:rPr>
              <a:t>==&gt;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  <a:sym typeface="+mn-ea"/>
              </a:rPr>
              <a:t> return input str</a:t>
            </a:r>
            <a:endParaRPr lang="en-US" altLang="zh-CN" sz="1200" dirty="0">
              <a:latin typeface="Calibri" panose="020F0502020204030204" charset="0"/>
              <a:ea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" name="Group 2"/>
          <p:cNvGrpSpPr/>
          <p:nvPr/>
        </p:nvGrpSpPr>
        <p:grpSpPr>
          <a:xfrm>
            <a:off x="756285" y="1443355"/>
            <a:ext cx="4754880" cy="4837430"/>
            <a:chOff x="975" y="2273"/>
            <a:chExt cx="7488" cy="7618"/>
          </a:xfrm>
        </p:grpSpPr>
        <p:grpSp>
          <p:nvGrpSpPr>
            <p:cNvPr id="22" name="Group 21"/>
            <p:cNvGrpSpPr/>
            <p:nvPr/>
          </p:nvGrpSpPr>
          <p:grpSpPr>
            <a:xfrm>
              <a:off x="975" y="2273"/>
              <a:ext cx="7489" cy="7619"/>
              <a:chOff x="9744" y="2624"/>
              <a:chExt cx="4688" cy="6278"/>
            </a:xfrm>
          </p:grpSpPr>
          <p:grpSp>
            <p:nvGrpSpPr>
              <p:cNvPr id="26" name="组合 22"/>
              <p:cNvGrpSpPr/>
              <p:nvPr/>
            </p:nvGrpSpPr>
            <p:grpSpPr>
              <a:xfrm rot="0">
                <a:off x="9744" y="2624"/>
                <a:ext cx="2131" cy="2020"/>
                <a:chOff x="6186810" y="1666134"/>
                <a:chExt cx="1353398" cy="574922"/>
              </a:xfrm>
            </p:grpSpPr>
            <p:sp>
              <p:nvSpPr>
                <p:cNvPr id="28" name="矩形 20"/>
                <p:cNvSpPr/>
                <p:nvPr/>
              </p:nvSpPr>
              <p:spPr>
                <a:xfrm>
                  <a:off x="6297561" y="1666134"/>
                  <a:ext cx="1242647" cy="10367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9" name="矩形 21"/>
                <p:cNvSpPr/>
                <p:nvPr/>
              </p:nvSpPr>
              <p:spPr>
                <a:xfrm rot="5400000">
                  <a:off x="5954662" y="1898399"/>
                  <a:ext cx="574805" cy="110509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4" name="矩形 17"/>
              <p:cNvSpPr/>
              <p:nvPr/>
            </p:nvSpPr>
            <p:spPr>
              <a:xfrm>
                <a:off x="9917" y="2787"/>
                <a:ext cx="4515" cy="611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5" name="文本框 29"/>
            <p:cNvSpPr txBox="1"/>
            <p:nvPr/>
          </p:nvSpPr>
          <p:spPr>
            <a:xfrm>
              <a:off x="975" y="2471"/>
              <a:ext cx="526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Calibri" panose="020F0502020204030204" charset="0"/>
                </a:rPr>
                <a:t>Snapshot</a:t>
              </a:r>
              <a:endParaRPr lang="en-US" altLang="zh-CN" sz="4000" dirty="0">
                <a:latin typeface="Calibri" panose="020F0502020204030204" charset="0"/>
              </a:endParaRPr>
            </a:p>
          </p:txBody>
        </p:sp>
        <p:sp>
          <p:nvSpPr>
            <p:cNvPr id="39" name="文本框 32"/>
            <p:cNvSpPr txBox="1"/>
            <p:nvPr/>
          </p:nvSpPr>
          <p:spPr>
            <a:xfrm>
              <a:off x="1645" y="3592"/>
              <a:ext cx="6819" cy="5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please enter the district number you are interested in: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&gt;&gt;&gt; </a:t>
              </a:r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78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Welcome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Now let's play a game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Remember that you can just type quit or exit anytime to exit the program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Have fun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What do you want to know?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&gt;&gt;&gt; </a:t>
              </a:r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what's the name of my repo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You requested information regarding the name of your representative: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Beth E. Bernstein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What do you want to know?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&gt;&gt;&gt; </a:t>
              </a:r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does she swims a lot?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Sorry I couldn't understand you, please rephrase your question.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What do you want to know?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en-US" altLang="zh-CN" sz="1000" dirty="0">
                  <a:latin typeface="Calibri" panose="020F0502020204030204" charset="0"/>
                  <a:ea typeface="Calibri" panose="020F0502020204030204" charset="0"/>
                </a:rPr>
                <a:t>&gt;&gt;&gt; </a:t>
              </a:r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q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Have a good day, bye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zh-CN" altLang="en-US" sz="1000" dirty="0">
                  <a:latin typeface="Calibri" panose="020F0502020204030204" charset="0"/>
                  <a:ea typeface="Calibri" panose="020F0502020204030204" charset="0"/>
                </a:rPr>
                <a:t>Process finished with exit code 0</a:t>
              </a:r>
              <a:endParaRPr lang="zh-CN" altLang="en-US" sz="10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21030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Overview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</a:rPr>
                <a:t>HIGHLIGHTS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6254115" y="1446530"/>
            <a:ext cx="3826510" cy="1271270"/>
            <a:chOff x="9633" y="2398"/>
            <a:chExt cx="6026" cy="2002"/>
          </a:xfrm>
        </p:grpSpPr>
        <p:grpSp>
          <p:nvGrpSpPr>
            <p:cNvPr id="24" name="Group 23"/>
            <p:cNvGrpSpPr/>
            <p:nvPr/>
          </p:nvGrpSpPr>
          <p:grpSpPr>
            <a:xfrm>
              <a:off x="9633" y="2398"/>
              <a:ext cx="6027" cy="2002"/>
              <a:chOff x="9744" y="2624"/>
              <a:chExt cx="3773" cy="1650"/>
            </a:xfrm>
          </p:grpSpPr>
          <p:grpSp>
            <p:nvGrpSpPr>
              <p:cNvPr id="8" name="组合 22"/>
              <p:cNvGrpSpPr/>
              <p:nvPr/>
            </p:nvGrpSpPr>
            <p:grpSpPr>
              <a:xfrm rot="0">
                <a:off x="9744" y="2624"/>
                <a:ext cx="2131" cy="840"/>
                <a:chOff x="6187008" y="1666134"/>
                <a:chExt cx="1353200" cy="239063"/>
              </a:xfrm>
            </p:grpSpPr>
            <p:sp>
              <p:nvSpPr>
                <p:cNvPr id="17" name="矩形 20"/>
                <p:cNvSpPr/>
                <p:nvPr/>
              </p:nvSpPr>
              <p:spPr>
                <a:xfrm>
                  <a:off x="6297561" y="1666134"/>
                  <a:ext cx="1242647" cy="10367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16" name="矩形 21"/>
                <p:cNvSpPr/>
                <p:nvPr/>
              </p:nvSpPr>
              <p:spPr>
                <a:xfrm rot="5400000">
                  <a:off x="6122786" y="1730473"/>
                  <a:ext cx="238946" cy="11050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" name="矩形 17"/>
              <p:cNvSpPr/>
              <p:nvPr/>
            </p:nvSpPr>
            <p:spPr>
              <a:xfrm>
                <a:off x="9917" y="2787"/>
                <a:ext cx="3600" cy="148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20" name="文本框 29"/>
            <p:cNvSpPr txBox="1"/>
            <p:nvPr/>
          </p:nvSpPr>
          <p:spPr>
            <a:xfrm>
              <a:off x="9927" y="2582"/>
              <a:ext cx="526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Calibri" panose="020F0502020204030204" charset="0"/>
                </a:rPr>
                <a:t>Test Video</a:t>
              </a:r>
              <a:endParaRPr lang="en-US" altLang="zh-CN" sz="4000" dirty="0">
                <a:latin typeface="Calibri" panose="020F050202020403020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0644" y="3705"/>
              <a:ext cx="3927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/>
              <a:r>
                <a:rPr lang="zh-CN" altLang="en-US" sz="1400" dirty="0">
                  <a:latin typeface="Calibri" panose="020F0502020204030204" charset="0"/>
                  <a:ea typeface="Calibri" panose="020F0502020204030204" charset="0"/>
                </a:rPr>
                <a:t>https://youtu.be/VFGppk7KbUY</a:t>
              </a:r>
              <a:endParaRPr lang="zh-CN" altLang="en-US" sz="14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255385" y="4790440"/>
            <a:ext cx="3826510" cy="1490980"/>
            <a:chOff x="9855" y="4810"/>
            <a:chExt cx="6026" cy="2348"/>
          </a:xfrm>
        </p:grpSpPr>
        <p:grpSp>
          <p:nvGrpSpPr>
            <p:cNvPr id="9" name="Group 8"/>
            <p:cNvGrpSpPr/>
            <p:nvPr/>
          </p:nvGrpSpPr>
          <p:grpSpPr>
            <a:xfrm>
              <a:off x="9855" y="4810"/>
              <a:ext cx="6027" cy="2348"/>
              <a:chOff x="9744" y="2624"/>
              <a:chExt cx="3773" cy="1935"/>
            </a:xfrm>
          </p:grpSpPr>
          <p:grpSp>
            <p:nvGrpSpPr>
              <p:cNvPr id="10" name="组合 22"/>
              <p:cNvGrpSpPr/>
              <p:nvPr/>
            </p:nvGrpSpPr>
            <p:grpSpPr>
              <a:xfrm rot="0">
                <a:off x="9744" y="2624"/>
                <a:ext cx="2131" cy="840"/>
                <a:chOff x="6187008" y="1666134"/>
                <a:chExt cx="1353200" cy="239063"/>
              </a:xfrm>
            </p:grpSpPr>
            <p:sp>
              <p:nvSpPr>
                <p:cNvPr id="11" name="矩形 20"/>
                <p:cNvSpPr/>
                <p:nvPr/>
              </p:nvSpPr>
              <p:spPr>
                <a:xfrm>
                  <a:off x="6297561" y="1666134"/>
                  <a:ext cx="1242647" cy="10367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12" name="矩形 21"/>
                <p:cNvSpPr/>
                <p:nvPr/>
              </p:nvSpPr>
              <p:spPr>
                <a:xfrm rot="5400000">
                  <a:off x="6122786" y="1730473"/>
                  <a:ext cx="238946" cy="11050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矩形 17"/>
              <p:cNvSpPr/>
              <p:nvPr/>
            </p:nvSpPr>
            <p:spPr>
              <a:xfrm>
                <a:off x="9917" y="2787"/>
                <a:ext cx="3600" cy="17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4" name="文本框 29"/>
            <p:cNvSpPr txBox="1"/>
            <p:nvPr/>
          </p:nvSpPr>
          <p:spPr>
            <a:xfrm>
              <a:off x="10149" y="4994"/>
              <a:ext cx="526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Calibri" panose="020F0502020204030204" charset="0"/>
                </a:rPr>
                <a:t>Developing</a:t>
              </a:r>
              <a:endParaRPr lang="en-US" altLang="zh-CN" sz="4000" dirty="0">
                <a:latin typeface="Calibri" panose="020F0502020204030204" charset="0"/>
              </a:endParaRPr>
            </a:p>
          </p:txBody>
        </p:sp>
        <p:sp>
          <p:nvSpPr>
            <p:cNvPr id="15" name="文本框 32"/>
            <p:cNvSpPr txBox="1"/>
            <p:nvPr/>
          </p:nvSpPr>
          <p:spPr>
            <a:xfrm>
              <a:off x="10866" y="6117"/>
              <a:ext cx="392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/>
              <a:r>
                <a:rPr lang="en-US" altLang="zh-CN" sz="1400" dirty="0">
                  <a:latin typeface="Calibri" panose="020F0502020204030204" charset="0"/>
                  <a:ea typeface="Calibri" panose="020F0502020204030204" charset="0"/>
                </a:rPr>
                <a:t>1. text to dict method</a:t>
              </a:r>
              <a:endParaRPr lang="en-US" altLang="zh-CN" sz="14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just"/>
              <a:r>
                <a:rPr lang="en-US" altLang="zh-CN" sz="1400" dirty="0">
                  <a:latin typeface="Calibri" panose="020F0502020204030204" charset="0"/>
                  <a:ea typeface="Calibri" panose="020F0502020204030204" charset="0"/>
                </a:rPr>
                <a:t>2. implement RE as a first step</a:t>
              </a:r>
              <a:endParaRPr lang="en-US" altLang="zh-CN" sz="14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254115" y="3049270"/>
            <a:ext cx="3826510" cy="1432560"/>
            <a:chOff x="9855" y="7632"/>
            <a:chExt cx="6026" cy="2256"/>
          </a:xfrm>
        </p:grpSpPr>
        <p:grpSp>
          <p:nvGrpSpPr>
            <p:cNvPr id="18" name="Group 17"/>
            <p:cNvGrpSpPr/>
            <p:nvPr/>
          </p:nvGrpSpPr>
          <p:grpSpPr>
            <a:xfrm>
              <a:off x="9855" y="7632"/>
              <a:ext cx="6027" cy="2257"/>
              <a:chOff x="9744" y="2624"/>
              <a:chExt cx="3773" cy="1860"/>
            </a:xfrm>
          </p:grpSpPr>
          <p:grpSp>
            <p:nvGrpSpPr>
              <p:cNvPr id="21" name="组合 22"/>
              <p:cNvGrpSpPr/>
              <p:nvPr/>
            </p:nvGrpSpPr>
            <p:grpSpPr>
              <a:xfrm rot="0">
                <a:off x="9744" y="2624"/>
                <a:ext cx="2131" cy="840"/>
                <a:chOff x="6187008" y="1666134"/>
                <a:chExt cx="1353200" cy="239063"/>
              </a:xfrm>
            </p:grpSpPr>
            <p:sp>
              <p:nvSpPr>
                <p:cNvPr id="23" name="矩形 20"/>
                <p:cNvSpPr/>
                <p:nvPr/>
              </p:nvSpPr>
              <p:spPr>
                <a:xfrm>
                  <a:off x="6297561" y="1666134"/>
                  <a:ext cx="1242647" cy="10367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1"/>
                <p:cNvSpPr/>
                <p:nvPr/>
              </p:nvSpPr>
              <p:spPr>
                <a:xfrm rot="5400000">
                  <a:off x="6122786" y="1730473"/>
                  <a:ext cx="238946" cy="11050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矩形 17"/>
              <p:cNvSpPr/>
              <p:nvPr/>
            </p:nvSpPr>
            <p:spPr>
              <a:xfrm>
                <a:off x="9917" y="2787"/>
                <a:ext cx="3600" cy="16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10149" y="8144"/>
              <a:ext cx="526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Calibri" panose="020F0502020204030204" charset="0"/>
                </a:rPr>
                <a:t>Testing </a:t>
              </a:r>
              <a:endParaRPr lang="en-US" altLang="zh-CN" sz="4000" dirty="0">
                <a:latin typeface="Calibri" panose="020F05020202040302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403122" y="44982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474685" y="1890745"/>
            <a:ext cx="724262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latin typeface="Calibri" panose="020F0502020204030204" charset="0"/>
                <a:ea typeface="Calibri" panose="020F0502020204030204" charset="0"/>
              </a:rPr>
              <a:t>Questions ?</a:t>
            </a:r>
            <a:endParaRPr lang="en-US" altLang="zh-CN" sz="48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442858" y="3073317"/>
            <a:ext cx="1291772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937" y="4901589"/>
            <a:ext cx="449798" cy="449798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3629660" y="4826000"/>
            <a:ext cx="516890" cy="607060"/>
            <a:chOff x="4923" y="4922"/>
            <a:chExt cx="814" cy="956"/>
          </a:xfrm>
        </p:grpSpPr>
        <p:sp>
          <p:nvSpPr>
            <p:cNvPr id="54" name="任意多边形: 形状 149"/>
            <p:cNvSpPr/>
            <p:nvPr/>
          </p:nvSpPr>
          <p:spPr>
            <a:xfrm>
              <a:off x="4923" y="5453"/>
              <a:ext cx="815" cy="319"/>
            </a:xfrm>
            <a:custGeom>
              <a:avLst/>
              <a:gdLst>
                <a:gd name="connsiteX0" fmla="*/ 78750 w 517500"/>
                <a:gd name="connsiteY0" fmla="*/ 135000 h 202500"/>
                <a:gd name="connsiteX1" fmla="*/ 135000 w 517500"/>
                <a:gd name="connsiteY1" fmla="*/ 78750 h 202500"/>
                <a:gd name="connsiteX2" fmla="*/ 438750 w 517500"/>
                <a:gd name="connsiteY2" fmla="*/ 78750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500" h="202500">
                  <a:moveTo>
                    <a:pt x="78750" y="135000"/>
                  </a:moveTo>
                  <a:cubicBezTo>
                    <a:pt x="78750" y="103934"/>
                    <a:pt x="103934" y="78750"/>
                    <a:pt x="135000" y="78750"/>
                  </a:cubicBezTo>
                  <a:lnTo>
                    <a:pt x="438750" y="78750"/>
                  </a:lnTo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55" name="任意多边形: 形状 150"/>
            <p:cNvSpPr/>
            <p:nvPr/>
          </p:nvSpPr>
          <p:spPr>
            <a:xfrm>
              <a:off x="4923" y="4922"/>
              <a:ext cx="815" cy="957"/>
            </a:xfrm>
            <a:custGeom>
              <a:avLst/>
              <a:gdLst>
                <a:gd name="connsiteX0" fmla="*/ 135000 w 517500"/>
                <a:gd name="connsiteY0" fmla="*/ 78750 h 607500"/>
                <a:gd name="connsiteX1" fmla="*/ 438750 w 517500"/>
                <a:gd name="connsiteY1" fmla="*/ 78750 h 607500"/>
                <a:gd name="connsiteX2" fmla="*/ 438750 w 517500"/>
                <a:gd name="connsiteY2" fmla="*/ 528750 h 607500"/>
                <a:gd name="connsiteX3" fmla="*/ 135000 w 517500"/>
                <a:gd name="connsiteY3" fmla="*/ 528750 h 607500"/>
                <a:gd name="connsiteX4" fmla="*/ 78750 w 517500"/>
                <a:gd name="connsiteY4" fmla="*/ 472500 h 607500"/>
                <a:gd name="connsiteX5" fmla="*/ 78750 w 517500"/>
                <a:gd name="connsiteY5" fmla="*/ 135000 h 607500"/>
                <a:gd name="connsiteX6" fmla="*/ 135000 w 517500"/>
                <a:gd name="connsiteY6" fmla="*/ 78750 h 60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00" h="607500">
                  <a:moveTo>
                    <a:pt x="135000" y="78750"/>
                  </a:moveTo>
                  <a:lnTo>
                    <a:pt x="438750" y="78750"/>
                  </a:lnTo>
                  <a:lnTo>
                    <a:pt x="438750" y="528750"/>
                  </a:lnTo>
                  <a:lnTo>
                    <a:pt x="135000" y="528750"/>
                  </a:lnTo>
                  <a:cubicBezTo>
                    <a:pt x="103934" y="528750"/>
                    <a:pt x="78750" y="503566"/>
                    <a:pt x="78750" y="472500"/>
                  </a:cubicBezTo>
                  <a:lnTo>
                    <a:pt x="78750" y="135000"/>
                  </a:lnTo>
                  <a:cubicBezTo>
                    <a:pt x="78750" y="103934"/>
                    <a:pt x="103934" y="78750"/>
                    <a:pt x="135000" y="78750"/>
                  </a:cubicBezTo>
                  <a:close/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54" name="图形 179"/>
          <p:cNvSpPr/>
          <p:nvPr/>
        </p:nvSpPr>
        <p:spPr>
          <a:xfrm>
            <a:off x="5803524" y="4814678"/>
            <a:ext cx="585000" cy="630000"/>
          </a:xfrm>
          <a:custGeom>
            <a:avLst/>
            <a:gdLst>
              <a:gd name="connsiteX0" fmla="*/ 236250 w 585000"/>
              <a:gd name="connsiteY0" fmla="*/ 484353 h 630000"/>
              <a:gd name="connsiteX1" fmla="*/ 78750 w 585000"/>
              <a:gd name="connsiteY1" fmla="*/ 416853 h 630000"/>
              <a:gd name="connsiteX2" fmla="*/ 393750 w 585000"/>
              <a:gd name="connsiteY2" fmla="*/ 551853 h 630000"/>
              <a:gd name="connsiteX3" fmla="*/ 393750 w 585000"/>
              <a:gd name="connsiteY3" fmla="*/ 464778 h 630000"/>
              <a:gd name="connsiteX4" fmla="*/ 372600 w 585000"/>
              <a:gd name="connsiteY4" fmla="*/ 406053 h 630000"/>
              <a:gd name="connsiteX5" fmla="*/ 517500 w 585000"/>
              <a:gd name="connsiteY5" fmla="*/ 248553 h 630000"/>
              <a:gd name="connsiteX6" fmla="*/ 483750 w 585000"/>
              <a:gd name="connsiteY6" fmla="*/ 164178 h 630000"/>
              <a:gd name="connsiteX7" fmla="*/ 481725 w 585000"/>
              <a:gd name="connsiteY7" fmla="*/ 79353 h 630000"/>
              <a:gd name="connsiteX8" fmla="*/ 393750 w 585000"/>
              <a:gd name="connsiteY8" fmla="*/ 112653 h 630000"/>
              <a:gd name="connsiteX9" fmla="*/ 236250 w 585000"/>
              <a:gd name="connsiteY9" fmla="*/ 112653 h 630000"/>
              <a:gd name="connsiteX10" fmla="*/ 148275 w 585000"/>
              <a:gd name="connsiteY10" fmla="*/ 79353 h 630000"/>
              <a:gd name="connsiteX11" fmla="*/ 146250 w 585000"/>
              <a:gd name="connsiteY11" fmla="*/ 164178 h 630000"/>
              <a:gd name="connsiteX12" fmla="*/ 112500 w 585000"/>
              <a:gd name="connsiteY12" fmla="*/ 249228 h 630000"/>
              <a:gd name="connsiteX13" fmla="*/ 257400 w 585000"/>
              <a:gd name="connsiteY13" fmla="*/ 406728 h 630000"/>
              <a:gd name="connsiteX14" fmla="*/ 236250 w 585000"/>
              <a:gd name="connsiteY14" fmla="*/ 464778 h 630000"/>
              <a:gd name="connsiteX15" fmla="*/ 236250 w 585000"/>
              <a:gd name="connsiteY15" fmla="*/ 551853 h 63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5000" h="630000">
                <a:moveTo>
                  <a:pt x="236250" y="484353"/>
                </a:moveTo>
                <a:cubicBezTo>
                  <a:pt x="123750" y="518103"/>
                  <a:pt x="123750" y="428103"/>
                  <a:pt x="78750" y="416853"/>
                </a:cubicBezTo>
                <a:moveTo>
                  <a:pt x="393750" y="551853"/>
                </a:moveTo>
                <a:lnTo>
                  <a:pt x="393750" y="464778"/>
                </a:lnTo>
                <a:cubicBezTo>
                  <a:pt x="395457" y="443074"/>
                  <a:pt x="387754" y="421684"/>
                  <a:pt x="372600" y="406053"/>
                </a:cubicBezTo>
                <a:cubicBezTo>
                  <a:pt x="443250" y="398178"/>
                  <a:pt x="517500" y="371403"/>
                  <a:pt x="517500" y="248553"/>
                </a:cubicBezTo>
                <a:cubicBezTo>
                  <a:pt x="517494" y="217139"/>
                  <a:pt x="505411" y="186930"/>
                  <a:pt x="483750" y="164178"/>
                </a:cubicBezTo>
                <a:cubicBezTo>
                  <a:pt x="494007" y="136694"/>
                  <a:pt x="493282" y="106316"/>
                  <a:pt x="481725" y="79353"/>
                </a:cubicBezTo>
                <a:cubicBezTo>
                  <a:pt x="481725" y="79353"/>
                  <a:pt x="455175" y="71478"/>
                  <a:pt x="393750" y="112653"/>
                </a:cubicBezTo>
                <a:cubicBezTo>
                  <a:pt x="342180" y="98676"/>
                  <a:pt x="287820" y="98676"/>
                  <a:pt x="236250" y="112653"/>
                </a:cubicBezTo>
                <a:cubicBezTo>
                  <a:pt x="174825" y="71478"/>
                  <a:pt x="148275" y="79353"/>
                  <a:pt x="148275" y="79353"/>
                </a:cubicBezTo>
                <a:cubicBezTo>
                  <a:pt x="136718" y="106316"/>
                  <a:pt x="135993" y="136694"/>
                  <a:pt x="146250" y="164178"/>
                </a:cubicBezTo>
                <a:cubicBezTo>
                  <a:pt x="124428" y="187099"/>
                  <a:pt x="112332" y="217581"/>
                  <a:pt x="112500" y="249228"/>
                </a:cubicBezTo>
                <a:cubicBezTo>
                  <a:pt x="112500" y="371178"/>
                  <a:pt x="186750" y="397953"/>
                  <a:pt x="257400" y="406728"/>
                </a:cubicBezTo>
                <a:cubicBezTo>
                  <a:pt x="242429" y="422198"/>
                  <a:pt x="234740" y="443303"/>
                  <a:pt x="236250" y="464778"/>
                </a:cubicBezTo>
                <a:lnTo>
                  <a:pt x="236250" y="551853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02676" y="719506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401097" y="360483"/>
            <a:ext cx="4513014" cy="6137034"/>
          </a:xfrm>
          <a:prstGeom prst="rect">
            <a:avLst/>
          </a:prstGeom>
        </p:spPr>
      </p:pic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800" b="1" dirty="0" smtClean="0">
                <a:solidFill>
                  <a:schemeClr val="bg1"/>
                </a:solidFill>
                <a:latin typeface="Calibri" panose="020F0502020204030204" charset="0"/>
              </a:rPr>
              <a:t>1</a:t>
            </a:r>
            <a:endParaRPr lang="zh-CN" altLang="en-US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8898" y="3322537"/>
            <a:ext cx="4569593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Prog 01 : Extractor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38360" y="408769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403122" y="44982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474685" y="1890745"/>
            <a:ext cx="724262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latin typeface="Calibri" panose="020F0502020204030204" charset="0"/>
                <a:ea typeface="Calibri" panose="020F0502020204030204" charset="0"/>
              </a:rPr>
              <a:t>THANK YOU</a:t>
            </a:r>
            <a:endParaRPr lang="en-US" altLang="zh-CN" sz="48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442858" y="3073317"/>
            <a:ext cx="1291772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937" y="4901589"/>
            <a:ext cx="449798" cy="449798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3629660" y="4826000"/>
            <a:ext cx="516890" cy="607060"/>
            <a:chOff x="4923" y="4922"/>
            <a:chExt cx="814" cy="956"/>
          </a:xfrm>
        </p:grpSpPr>
        <p:sp>
          <p:nvSpPr>
            <p:cNvPr id="54" name="任意多边形: 形状 149"/>
            <p:cNvSpPr/>
            <p:nvPr/>
          </p:nvSpPr>
          <p:spPr>
            <a:xfrm>
              <a:off x="4923" y="5453"/>
              <a:ext cx="815" cy="319"/>
            </a:xfrm>
            <a:custGeom>
              <a:avLst/>
              <a:gdLst>
                <a:gd name="connsiteX0" fmla="*/ 78750 w 517500"/>
                <a:gd name="connsiteY0" fmla="*/ 135000 h 202500"/>
                <a:gd name="connsiteX1" fmla="*/ 135000 w 517500"/>
                <a:gd name="connsiteY1" fmla="*/ 78750 h 202500"/>
                <a:gd name="connsiteX2" fmla="*/ 438750 w 517500"/>
                <a:gd name="connsiteY2" fmla="*/ 78750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500" h="202500">
                  <a:moveTo>
                    <a:pt x="78750" y="135000"/>
                  </a:moveTo>
                  <a:cubicBezTo>
                    <a:pt x="78750" y="103934"/>
                    <a:pt x="103934" y="78750"/>
                    <a:pt x="135000" y="78750"/>
                  </a:cubicBezTo>
                  <a:lnTo>
                    <a:pt x="438750" y="78750"/>
                  </a:lnTo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55" name="任意多边形: 形状 150"/>
            <p:cNvSpPr/>
            <p:nvPr/>
          </p:nvSpPr>
          <p:spPr>
            <a:xfrm>
              <a:off x="4923" y="4922"/>
              <a:ext cx="815" cy="957"/>
            </a:xfrm>
            <a:custGeom>
              <a:avLst/>
              <a:gdLst>
                <a:gd name="connsiteX0" fmla="*/ 135000 w 517500"/>
                <a:gd name="connsiteY0" fmla="*/ 78750 h 607500"/>
                <a:gd name="connsiteX1" fmla="*/ 438750 w 517500"/>
                <a:gd name="connsiteY1" fmla="*/ 78750 h 607500"/>
                <a:gd name="connsiteX2" fmla="*/ 438750 w 517500"/>
                <a:gd name="connsiteY2" fmla="*/ 528750 h 607500"/>
                <a:gd name="connsiteX3" fmla="*/ 135000 w 517500"/>
                <a:gd name="connsiteY3" fmla="*/ 528750 h 607500"/>
                <a:gd name="connsiteX4" fmla="*/ 78750 w 517500"/>
                <a:gd name="connsiteY4" fmla="*/ 472500 h 607500"/>
                <a:gd name="connsiteX5" fmla="*/ 78750 w 517500"/>
                <a:gd name="connsiteY5" fmla="*/ 135000 h 607500"/>
                <a:gd name="connsiteX6" fmla="*/ 135000 w 517500"/>
                <a:gd name="connsiteY6" fmla="*/ 78750 h 60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00" h="607500">
                  <a:moveTo>
                    <a:pt x="135000" y="78750"/>
                  </a:moveTo>
                  <a:lnTo>
                    <a:pt x="438750" y="78750"/>
                  </a:lnTo>
                  <a:lnTo>
                    <a:pt x="438750" y="528750"/>
                  </a:lnTo>
                  <a:lnTo>
                    <a:pt x="135000" y="528750"/>
                  </a:lnTo>
                  <a:cubicBezTo>
                    <a:pt x="103934" y="528750"/>
                    <a:pt x="78750" y="503566"/>
                    <a:pt x="78750" y="472500"/>
                  </a:cubicBezTo>
                  <a:lnTo>
                    <a:pt x="78750" y="135000"/>
                  </a:lnTo>
                  <a:cubicBezTo>
                    <a:pt x="78750" y="103934"/>
                    <a:pt x="103934" y="78750"/>
                    <a:pt x="135000" y="78750"/>
                  </a:cubicBezTo>
                  <a:close/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54" name="图形 179"/>
          <p:cNvSpPr/>
          <p:nvPr/>
        </p:nvSpPr>
        <p:spPr>
          <a:xfrm>
            <a:off x="5803524" y="4814678"/>
            <a:ext cx="585000" cy="630000"/>
          </a:xfrm>
          <a:custGeom>
            <a:avLst/>
            <a:gdLst>
              <a:gd name="connsiteX0" fmla="*/ 236250 w 585000"/>
              <a:gd name="connsiteY0" fmla="*/ 484353 h 630000"/>
              <a:gd name="connsiteX1" fmla="*/ 78750 w 585000"/>
              <a:gd name="connsiteY1" fmla="*/ 416853 h 630000"/>
              <a:gd name="connsiteX2" fmla="*/ 393750 w 585000"/>
              <a:gd name="connsiteY2" fmla="*/ 551853 h 630000"/>
              <a:gd name="connsiteX3" fmla="*/ 393750 w 585000"/>
              <a:gd name="connsiteY3" fmla="*/ 464778 h 630000"/>
              <a:gd name="connsiteX4" fmla="*/ 372600 w 585000"/>
              <a:gd name="connsiteY4" fmla="*/ 406053 h 630000"/>
              <a:gd name="connsiteX5" fmla="*/ 517500 w 585000"/>
              <a:gd name="connsiteY5" fmla="*/ 248553 h 630000"/>
              <a:gd name="connsiteX6" fmla="*/ 483750 w 585000"/>
              <a:gd name="connsiteY6" fmla="*/ 164178 h 630000"/>
              <a:gd name="connsiteX7" fmla="*/ 481725 w 585000"/>
              <a:gd name="connsiteY7" fmla="*/ 79353 h 630000"/>
              <a:gd name="connsiteX8" fmla="*/ 393750 w 585000"/>
              <a:gd name="connsiteY8" fmla="*/ 112653 h 630000"/>
              <a:gd name="connsiteX9" fmla="*/ 236250 w 585000"/>
              <a:gd name="connsiteY9" fmla="*/ 112653 h 630000"/>
              <a:gd name="connsiteX10" fmla="*/ 148275 w 585000"/>
              <a:gd name="connsiteY10" fmla="*/ 79353 h 630000"/>
              <a:gd name="connsiteX11" fmla="*/ 146250 w 585000"/>
              <a:gd name="connsiteY11" fmla="*/ 164178 h 630000"/>
              <a:gd name="connsiteX12" fmla="*/ 112500 w 585000"/>
              <a:gd name="connsiteY12" fmla="*/ 249228 h 630000"/>
              <a:gd name="connsiteX13" fmla="*/ 257400 w 585000"/>
              <a:gd name="connsiteY13" fmla="*/ 406728 h 630000"/>
              <a:gd name="connsiteX14" fmla="*/ 236250 w 585000"/>
              <a:gd name="connsiteY14" fmla="*/ 464778 h 630000"/>
              <a:gd name="connsiteX15" fmla="*/ 236250 w 585000"/>
              <a:gd name="connsiteY15" fmla="*/ 551853 h 63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5000" h="630000">
                <a:moveTo>
                  <a:pt x="236250" y="484353"/>
                </a:moveTo>
                <a:cubicBezTo>
                  <a:pt x="123750" y="518103"/>
                  <a:pt x="123750" y="428103"/>
                  <a:pt x="78750" y="416853"/>
                </a:cubicBezTo>
                <a:moveTo>
                  <a:pt x="393750" y="551853"/>
                </a:moveTo>
                <a:lnTo>
                  <a:pt x="393750" y="464778"/>
                </a:lnTo>
                <a:cubicBezTo>
                  <a:pt x="395457" y="443074"/>
                  <a:pt x="387754" y="421684"/>
                  <a:pt x="372600" y="406053"/>
                </a:cubicBezTo>
                <a:cubicBezTo>
                  <a:pt x="443250" y="398178"/>
                  <a:pt x="517500" y="371403"/>
                  <a:pt x="517500" y="248553"/>
                </a:cubicBezTo>
                <a:cubicBezTo>
                  <a:pt x="517494" y="217139"/>
                  <a:pt x="505411" y="186930"/>
                  <a:pt x="483750" y="164178"/>
                </a:cubicBezTo>
                <a:cubicBezTo>
                  <a:pt x="494007" y="136694"/>
                  <a:pt x="493282" y="106316"/>
                  <a:pt x="481725" y="79353"/>
                </a:cubicBezTo>
                <a:cubicBezTo>
                  <a:pt x="481725" y="79353"/>
                  <a:pt x="455175" y="71478"/>
                  <a:pt x="393750" y="112653"/>
                </a:cubicBezTo>
                <a:cubicBezTo>
                  <a:pt x="342180" y="98676"/>
                  <a:pt x="287820" y="98676"/>
                  <a:pt x="236250" y="112653"/>
                </a:cubicBezTo>
                <a:cubicBezTo>
                  <a:pt x="174825" y="71478"/>
                  <a:pt x="148275" y="79353"/>
                  <a:pt x="148275" y="79353"/>
                </a:cubicBezTo>
                <a:cubicBezTo>
                  <a:pt x="136718" y="106316"/>
                  <a:pt x="135993" y="136694"/>
                  <a:pt x="146250" y="164178"/>
                </a:cubicBezTo>
                <a:cubicBezTo>
                  <a:pt x="124428" y="187099"/>
                  <a:pt x="112332" y="217581"/>
                  <a:pt x="112500" y="249228"/>
                </a:cubicBezTo>
                <a:cubicBezTo>
                  <a:pt x="112500" y="371178"/>
                  <a:pt x="186750" y="397953"/>
                  <a:pt x="257400" y="406728"/>
                </a:cubicBezTo>
                <a:cubicBezTo>
                  <a:pt x="242429" y="422198"/>
                  <a:pt x="234740" y="443303"/>
                  <a:pt x="236250" y="464778"/>
                </a:cubicBezTo>
                <a:lnTo>
                  <a:pt x="236250" y="551853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01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</a:rPr>
                <a:t>OVERVIEW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6177915" y="1666240"/>
            <a:ext cx="4962525" cy="1254125"/>
            <a:chOff x="9729" y="2624"/>
            <a:chExt cx="7815" cy="1975"/>
          </a:xfrm>
        </p:grpSpPr>
        <p:grpSp>
          <p:nvGrpSpPr>
            <p:cNvPr id="23" name="组合 22"/>
            <p:cNvGrpSpPr/>
            <p:nvPr/>
          </p:nvGrpSpPr>
          <p:grpSpPr>
            <a:xfrm>
              <a:off x="9729" y="2624"/>
              <a:ext cx="2146" cy="1557"/>
              <a:chOff x="6177683" y="1666134"/>
              <a:chExt cx="1362525" cy="988578"/>
            </a:xfrm>
          </p:grpSpPr>
          <p:sp>
            <p:nvSpPr>
              <p:cNvPr id="22" name="矩形 21"/>
              <p:cNvSpPr/>
              <p:nvPr/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8" name="矩形 17"/>
            <p:cNvSpPr/>
            <p:nvPr/>
          </p:nvSpPr>
          <p:spPr>
            <a:xfrm>
              <a:off x="9917" y="2787"/>
              <a:ext cx="7627" cy="18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106" y="3107"/>
              <a:ext cx="7223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Calibri" panose="020F0502020204030204" charset="0"/>
                </a:rPr>
                <a:t>District 78</a:t>
              </a:r>
              <a:endParaRPr lang="en-US" altLang="zh-CN" sz="4000" dirty="0">
                <a:latin typeface="Calibri" panose="020F050202020403020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178550" y="3180715"/>
            <a:ext cx="4962525" cy="1254125"/>
            <a:chOff x="9729" y="2624"/>
            <a:chExt cx="7815" cy="1975"/>
          </a:xfrm>
        </p:grpSpPr>
        <p:grpSp>
          <p:nvGrpSpPr>
            <p:cNvPr id="10" name="组合 22"/>
            <p:cNvGrpSpPr/>
            <p:nvPr/>
          </p:nvGrpSpPr>
          <p:grpSpPr>
            <a:xfrm>
              <a:off x="9729" y="2624"/>
              <a:ext cx="2146" cy="1557"/>
              <a:chOff x="6177683" y="1666134"/>
              <a:chExt cx="1362525" cy="988578"/>
            </a:xfrm>
          </p:grpSpPr>
          <p:sp>
            <p:nvSpPr>
              <p:cNvPr id="11" name="矩形 21"/>
              <p:cNvSpPr/>
              <p:nvPr/>
            </p:nvSpPr>
            <p:spPr>
              <a:xfrm rot="5400000">
                <a:off x="5743333" y="2100484"/>
                <a:ext cx="988578" cy="119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2" name="矩形 20"/>
              <p:cNvSpPr/>
              <p:nvPr/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3" name="矩形 17"/>
            <p:cNvSpPr/>
            <p:nvPr/>
          </p:nvSpPr>
          <p:spPr>
            <a:xfrm>
              <a:off x="9917" y="2787"/>
              <a:ext cx="7627" cy="18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文本框 29"/>
            <p:cNvSpPr txBox="1"/>
            <p:nvPr/>
          </p:nvSpPr>
          <p:spPr>
            <a:xfrm>
              <a:off x="10106" y="3107"/>
              <a:ext cx="7223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dirty="0">
                  <a:latin typeface="Calibri" panose="020F0502020204030204" charset="0"/>
                </a:rPr>
                <a:t>Python 3</a:t>
              </a:r>
              <a:endParaRPr lang="en-US" altLang="zh-CN" sz="4000" dirty="0">
                <a:latin typeface="Calibri" panose="020F0502020204030204" charset="0"/>
              </a:endParaRPr>
            </a:p>
          </p:txBody>
        </p:sp>
      </p:grpSp>
      <p:pic>
        <p:nvPicPr>
          <p:cNvPr id="15" name="Content Placeholder 14" descr="2022.04.19 - 05.40.44"/>
          <p:cNvPicPr>
            <a:picLocks noChangeAspect="1"/>
          </p:cNvPicPr>
          <p:nvPr>
            <p:ph idx="1"/>
          </p:nvPr>
        </p:nvPicPr>
        <p:blipFill>
          <a:blip r:embed="rId1"/>
          <a:srcRect l="26271" r="13300"/>
          <a:stretch>
            <a:fillRect/>
          </a:stretch>
        </p:blipFill>
        <p:spPr>
          <a:xfrm>
            <a:off x="323215" y="1664970"/>
            <a:ext cx="5487670" cy="4351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4" name="Group 23"/>
          <p:cNvGrpSpPr/>
          <p:nvPr/>
        </p:nvGrpSpPr>
        <p:grpSpPr>
          <a:xfrm>
            <a:off x="3932555" y="800735"/>
            <a:ext cx="7911465" cy="5279390"/>
            <a:chOff x="9744" y="2624"/>
            <a:chExt cx="7800" cy="6851"/>
          </a:xfrm>
        </p:grpSpPr>
        <p:grpSp>
          <p:nvGrpSpPr>
            <p:cNvPr id="3" name="组合 22"/>
            <p:cNvGrpSpPr/>
            <p:nvPr/>
          </p:nvGrpSpPr>
          <p:grpSpPr>
            <a:xfrm rot="0">
              <a:off x="9744" y="2624"/>
              <a:ext cx="2131" cy="2394"/>
              <a:chOff x="6187207" y="1666134"/>
              <a:chExt cx="1353001" cy="681249"/>
            </a:xfrm>
          </p:grpSpPr>
          <p:sp>
            <p:nvSpPr>
              <p:cNvPr id="17" name="矩形 20"/>
              <p:cNvSpPr/>
              <p:nvPr/>
            </p:nvSpPr>
            <p:spPr>
              <a:xfrm>
                <a:off x="6297561" y="1666134"/>
                <a:ext cx="1242647" cy="10367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6" name="矩形 21"/>
              <p:cNvSpPr/>
              <p:nvPr/>
            </p:nvSpPr>
            <p:spPr>
              <a:xfrm rot="5400000">
                <a:off x="5901820" y="1951521"/>
                <a:ext cx="681248" cy="11047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9" name="矩形 17"/>
            <p:cNvSpPr/>
            <p:nvPr/>
          </p:nvSpPr>
          <p:spPr>
            <a:xfrm>
              <a:off x="9917" y="2787"/>
              <a:ext cx="7627" cy="6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01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</a:rPr>
                <a:t>EXTRACTED DATA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Content Placeholder 14" descr="2022.04.19 - 05.40.44"/>
          <p:cNvPicPr>
            <a:picLocks noChangeAspect="1"/>
          </p:cNvPicPr>
          <p:nvPr>
            <p:ph idx="1"/>
          </p:nvPr>
        </p:nvPicPr>
        <p:blipFill>
          <a:blip r:embed="rId1"/>
          <a:srcRect l="26271" r="13300"/>
          <a:stretch>
            <a:fillRect/>
          </a:stretch>
        </p:blipFill>
        <p:spPr>
          <a:xfrm>
            <a:off x="603885" y="1985010"/>
            <a:ext cx="2713355" cy="2152015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4669155" y="1402080"/>
            <a:ext cx="2493645" cy="4184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Full Name: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Beth E. Bernstein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--------------------------------------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County: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Richland County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--------------------------------------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Political Party: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Democrat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--------------------------------------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District: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78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--------------------------------------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Columbia Address: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532C Blatt Bldg.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Columbia 29201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--------------------------------------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Home Address: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1019 Assembly St.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Columbia 29201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5" name="文本框 32"/>
          <p:cNvSpPr txBox="1"/>
          <p:nvPr/>
        </p:nvSpPr>
        <p:spPr>
          <a:xfrm>
            <a:off x="7408545" y="1405255"/>
            <a:ext cx="400304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Phone Number: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(803)212-6940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(803)799-7900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--------------------------------------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Personal Information: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1- Attorney &amp; Partner, Bernstein and Bernstein Attorneys at Law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2- Residing at 6181 Eastshore Drive, Columbia, SC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3- Born November 13 in Columbia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4- Daughter of the late Carol and Isadore Bernstein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en-US" altLang="zh-CN" sz="1400" dirty="0">
                <a:latin typeface="Calibri" panose="020F0502020204030204" charset="0"/>
                <a:ea typeface="Calibri" panose="020F0502020204030204" charset="0"/>
              </a:rPr>
              <a:t>...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--------------------------------------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Committee Assignments: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1- Ethics, Secy.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2- Judiciary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--------------------------------------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Service In Public Office: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  <a:p>
            <a:pPr algn="just"/>
            <a:r>
              <a:rPr lang="zh-CN" altLang="en-US" sz="1400" dirty="0">
                <a:latin typeface="Calibri" panose="020F0502020204030204" charset="0"/>
                <a:ea typeface="Calibri" panose="020F0502020204030204" charset="0"/>
              </a:rPr>
              <a:t>House of Representatives, 2013 - Present</a:t>
            </a:r>
            <a:endParaRPr lang="zh-CN" altLang="en-US" sz="1400" dirty="0">
              <a:latin typeface="Calibri" panose="020F0502020204030204" charset="0"/>
              <a:ea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01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</a:rPr>
                <a:t>HIGHLIGHTS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5385435" y="2225040"/>
            <a:ext cx="1410970" cy="2893060"/>
            <a:chOff x="8481" y="3504"/>
            <a:chExt cx="2222" cy="4556"/>
          </a:xfrm>
        </p:grpSpPr>
        <p:sp>
          <p:nvSpPr>
            <p:cNvPr id="2" name="矩形 32"/>
            <p:cNvSpPr/>
            <p:nvPr/>
          </p:nvSpPr>
          <p:spPr>
            <a:xfrm>
              <a:off x="8481" y="5838"/>
              <a:ext cx="2223" cy="222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481" y="5060"/>
              <a:ext cx="2223" cy="2223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9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8481" y="4282"/>
              <a:ext cx="2223" cy="2223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8481" y="3504"/>
              <a:ext cx="2223" cy="2223"/>
            </a:xfrm>
            <a:prstGeom prst="rect">
              <a:avLst/>
            </a:prstGeom>
            <a:solidFill>
              <a:schemeClr val="bg1">
                <a:lumMod val="65000"/>
                <a:alpha val="7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559040" y="2586355"/>
            <a:ext cx="3750310" cy="1151890"/>
            <a:chOff x="11904" y="3009"/>
            <a:chExt cx="5906" cy="1814"/>
          </a:xfrm>
        </p:grpSpPr>
        <p:sp>
          <p:nvSpPr>
            <p:cNvPr id="23" name="文本框 22"/>
            <p:cNvSpPr txBox="1"/>
            <p:nvPr/>
          </p:nvSpPr>
          <p:spPr>
            <a:xfrm>
              <a:off x="13227" y="3187"/>
              <a:ext cx="350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Calibri" panose="020F0502020204030204" charset="0"/>
                  <a:ea typeface="Calibri" panose="020F0502020204030204" charset="0"/>
                  <a:sym typeface="+mn-ea"/>
                </a:rPr>
                <a:t>Online and O</a:t>
              </a:r>
              <a:r>
                <a:rPr lang="en-US" altLang="zh-CN" sz="1600" dirty="0">
                  <a:latin typeface="Calibri" panose="020F0502020204030204" charset="0"/>
                  <a:ea typeface="Calibri" panose="020F0502020204030204" charset="0"/>
                </a:rPr>
                <a:t>ffline</a:t>
              </a:r>
              <a:endParaRPr lang="en-US" altLang="zh-CN" sz="16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10" name="文本框 23"/>
            <p:cNvSpPr txBox="1"/>
            <p:nvPr/>
          </p:nvSpPr>
          <p:spPr>
            <a:xfrm>
              <a:off x="13227" y="3730"/>
              <a:ext cx="451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The program will try to access the website in real time, but if it fails, it will use an offline version.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46" y="3555"/>
              <a:ext cx="671" cy="671"/>
            </a:xfrm>
            <a:prstGeom prst="rect">
              <a:avLst/>
            </a:prstGeom>
          </p:spPr>
        </p:pic>
        <p:sp>
          <p:nvSpPr>
            <p:cNvPr id="36" name="矩形 35"/>
            <p:cNvSpPr/>
            <p:nvPr/>
          </p:nvSpPr>
          <p:spPr>
            <a:xfrm>
              <a:off x="11904" y="3011"/>
              <a:ext cx="5907" cy="18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0" name="直角三角形 39"/>
            <p:cNvSpPr/>
            <p:nvPr/>
          </p:nvSpPr>
          <p:spPr>
            <a:xfrm rot="5400000">
              <a:off x="11904" y="3009"/>
              <a:ext cx="462" cy="46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62635" y="2604135"/>
            <a:ext cx="3750945" cy="1150620"/>
            <a:chOff x="1201" y="3037"/>
            <a:chExt cx="5907" cy="1812"/>
          </a:xfrm>
        </p:grpSpPr>
        <p:sp>
          <p:nvSpPr>
            <p:cNvPr id="8" name="文本框 18"/>
            <p:cNvSpPr txBox="1"/>
            <p:nvPr/>
          </p:nvSpPr>
          <p:spPr>
            <a:xfrm>
              <a:off x="1656" y="3179"/>
              <a:ext cx="350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latin typeface="Calibri" panose="020F0502020204030204" charset="0"/>
                  <a:ea typeface="Calibri" panose="020F0502020204030204" charset="0"/>
                </a:rPr>
                <a:t>Parsing Techniques</a:t>
              </a:r>
              <a:endParaRPr lang="en-US" altLang="zh-CN" sz="1600" dirty="0" smtClean="0"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9" name="文本框 19"/>
            <p:cNvSpPr txBox="1"/>
            <p:nvPr/>
          </p:nvSpPr>
          <p:spPr>
            <a:xfrm>
              <a:off x="1216" y="3712"/>
              <a:ext cx="451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Using 2 parsing methods, “lxml” </a:t>
              </a:r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  <a:sym typeface="+mn-ea"/>
                </a:rPr>
                <a:t>to handle bad files</a:t>
              </a:r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 and “html5lib” to better organize the HTML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9" y="3555"/>
              <a:ext cx="667" cy="667"/>
            </a:xfrm>
            <a:prstGeom prst="rect">
              <a:avLst/>
            </a:prstGeom>
          </p:spPr>
        </p:pic>
        <p:sp>
          <p:nvSpPr>
            <p:cNvPr id="39" name="矩形 38"/>
            <p:cNvSpPr/>
            <p:nvPr/>
          </p:nvSpPr>
          <p:spPr>
            <a:xfrm>
              <a:off x="1201" y="3037"/>
              <a:ext cx="5907" cy="18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2" name="直角三角形 41"/>
            <p:cNvSpPr/>
            <p:nvPr/>
          </p:nvSpPr>
          <p:spPr>
            <a:xfrm rot="10800000">
              <a:off x="6646" y="3039"/>
              <a:ext cx="462" cy="46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02676" y="711251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800" b="1" dirty="0" smtClean="0">
                <a:solidFill>
                  <a:schemeClr val="bg1"/>
                </a:solidFill>
                <a:latin typeface="Calibri" panose="020F0502020204030204" charset="0"/>
              </a:rPr>
              <a:t>2</a:t>
            </a:r>
            <a:endParaRPr lang="zh-CN" altLang="en-US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8898" y="3322537"/>
            <a:ext cx="4569593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Calibri" panose="020F0502020204030204" charset="0"/>
                <a:ea typeface="Calibri" panose="020F0502020204030204" charset="0"/>
              </a:rPr>
              <a:t>Prog 02 : Processor</a:t>
            </a:r>
            <a:endParaRPr lang="en-US" altLang="zh-CN" sz="40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38360" y="408769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400904" y="339213"/>
            <a:ext cx="4508522" cy="61795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03652" y="409927"/>
            <a:ext cx="2839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Prog 02</a:t>
            </a:r>
            <a:endParaRPr lang="en-US" altLang="zh-CN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04649" y="840662"/>
            <a:ext cx="225150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rPr>
              <a:t>CODE ORGANIZATION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charset="0"/>
              <a:ea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96413" y="457203"/>
            <a:ext cx="0" cy="63224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7503795" y="1593850"/>
            <a:ext cx="2917190" cy="4297045"/>
            <a:chOff x="2714" y="2515"/>
            <a:chExt cx="4594" cy="6767"/>
          </a:xfrm>
        </p:grpSpPr>
        <p:sp>
          <p:nvSpPr>
            <p:cNvPr id="55" name="矩形 54"/>
            <p:cNvSpPr/>
            <p:nvPr/>
          </p:nvSpPr>
          <p:spPr>
            <a:xfrm>
              <a:off x="2714" y="2515"/>
              <a:ext cx="4595" cy="6743"/>
            </a:xfrm>
            <a:prstGeom prst="rect">
              <a:avLst/>
            </a:prstGeom>
            <a:solidFill>
              <a:schemeClr val="bg1"/>
            </a:solidFill>
            <a:ln>
              <a:gradFill flip="none" rotWithShape="1">
                <a:gsLst>
                  <a:gs pos="0">
                    <a:srgbClr val="BFBFBF"/>
                  </a:gs>
                  <a:gs pos="100000">
                    <a:schemeClr val="tx1"/>
                  </a:gs>
                </a:gsLst>
                <a:path path="circle">
                  <a:fillToRect t="100000" r="100000"/>
                </a:path>
                <a:tileRect l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3554" y="5087"/>
              <a:ext cx="281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 smtClean="0">
                  <a:latin typeface="Calibri" panose="020F0502020204030204" charset="0"/>
                  <a:ea typeface="Calibri" panose="020F0502020204030204" charset="0"/>
                </a:rPr>
                <a:t>CLASS ToString</a:t>
              </a:r>
              <a:endParaRPr lang="en-US" altLang="zh-CN" dirty="0" smtClean="0">
                <a:latin typeface="Calibri" panose="020F0502020204030204" charset="0"/>
                <a:ea typeface="Calibri" panose="020F0502020204030204" charset="0"/>
              </a:endParaRPr>
            </a:p>
          </p:txBody>
        </p:sp>
        <p:cxnSp>
          <p:nvCxnSpPr>
            <p:cNvPr id="58" name="直接连接符 57"/>
            <p:cNvCxnSpPr/>
            <p:nvPr/>
          </p:nvCxnSpPr>
          <p:spPr>
            <a:xfrm>
              <a:off x="4737" y="5785"/>
              <a:ext cx="446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文本框 58"/>
            <p:cNvSpPr txBox="1"/>
            <p:nvPr/>
          </p:nvSpPr>
          <p:spPr>
            <a:xfrm>
              <a:off x="2828" y="6009"/>
              <a:ext cx="4406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spc="300" dirty="0" smtClean="0">
                  <a:latin typeface="Calibri" panose="020F0502020204030204" charset="0"/>
                  <a:ea typeface="Calibri" panose="020F0502020204030204" charset="0"/>
                </a:rPr>
                <a:t>Return</a:t>
              </a:r>
              <a:r>
                <a:rPr lang="zh-CN" altLang="en-US" sz="1200" spc="300" dirty="0" smtClean="0">
                  <a:latin typeface="Calibri" panose="020F0502020204030204" charset="0"/>
                  <a:ea typeface="Calibri" panose="020F0502020204030204" charset="0"/>
                </a:rPr>
                <a:t> a string from list based on a separator</a:t>
              </a:r>
              <a:r>
                <a:rPr lang="en-US" altLang="zh-CN" sz="1200" spc="300" dirty="0" smtClean="0">
                  <a:latin typeface="Calibri" panose="020F0502020204030204" charset="0"/>
                  <a:ea typeface="Calibri" panose="020F0502020204030204" charset="0"/>
                </a:rPr>
                <a:t> (custom or default)</a:t>
              </a:r>
              <a:endParaRPr lang="en-US" altLang="zh-CN" sz="1200" spc="300" dirty="0" smtClean="0">
                <a:latin typeface="Calibri" panose="020F0502020204030204" charset="0"/>
                <a:ea typeface="Calibri" panose="020F0502020204030204" charset="0"/>
              </a:endParaRPr>
            </a:p>
            <a:p>
              <a:pPr algn="ctr"/>
              <a:endParaRPr lang="en-US" altLang="zh-CN" sz="1200" spc="300" dirty="0" smtClean="0">
                <a:latin typeface="Calibri" panose="020F0502020204030204" charset="0"/>
                <a:ea typeface="Calibri" panose="020F0502020204030204" charset="0"/>
              </a:endParaRPr>
            </a:p>
            <a:p>
              <a:pPr algn="ctr"/>
              <a:r>
                <a:rPr lang="en-US" altLang="zh-CN" sz="1200" spc="300" dirty="0" smtClean="0">
                  <a:latin typeface="Calibri" panose="020F0502020204030204" charset="0"/>
                  <a:ea typeface="Calibri" panose="020F0502020204030204" charset="0"/>
                </a:rPr>
                <a:t>Check input to exit</a:t>
              </a:r>
              <a:endParaRPr lang="en-US" altLang="zh-CN" sz="1200" spc="300" dirty="0" smtClean="0"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9" name="直角三角形 68"/>
            <p:cNvSpPr/>
            <p:nvPr/>
          </p:nvSpPr>
          <p:spPr>
            <a:xfrm>
              <a:off x="2714" y="8294"/>
              <a:ext cx="988" cy="988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直角三角形 69"/>
            <p:cNvSpPr/>
            <p:nvPr/>
          </p:nvSpPr>
          <p:spPr>
            <a:xfrm rot="10800000">
              <a:off x="6809" y="2519"/>
              <a:ext cx="498" cy="49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3" y="3283"/>
              <a:ext cx="1315" cy="1315"/>
            </a:xfrm>
            <a:prstGeom prst="rect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1729740" y="1598930"/>
            <a:ext cx="2919730" cy="4297045"/>
            <a:chOff x="11814" y="2512"/>
            <a:chExt cx="4598" cy="6767"/>
          </a:xfrm>
        </p:grpSpPr>
        <p:sp>
          <p:nvSpPr>
            <p:cNvPr id="56" name="矩形 55"/>
            <p:cNvSpPr/>
            <p:nvPr/>
          </p:nvSpPr>
          <p:spPr>
            <a:xfrm>
              <a:off x="11814" y="2512"/>
              <a:ext cx="4595" cy="6743"/>
            </a:xfrm>
            <a:prstGeom prst="rect">
              <a:avLst/>
            </a:prstGeom>
            <a:solidFill>
              <a:schemeClr val="bg1"/>
            </a:solidFill>
            <a:ln>
              <a:gradFill flip="none" rotWithShape="1">
                <a:gsLst>
                  <a:gs pos="0">
                    <a:srgbClr val="BFBFBF"/>
                  </a:gs>
                  <a:gs pos="100000">
                    <a:schemeClr val="tx1"/>
                  </a:gs>
                </a:gsLst>
                <a:lin ang="189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2655" y="5085"/>
              <a:ext cx="281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 smtClean="0">
                  <a:latin typeface="Calibri" panose="020F0502020204030204" charset="0"/>
                  <a:ea typeface="Calibri" panose="020F0502020204030204" charset="0"/>
                </a:rPr>
                <a:t>CLASS Person</a:t>
              </a:r>
              <a:endParaRPr lang="en-US" altLang="zh-CN" dirty="0" smtClean="0">
                <a:latin typeface="Calibri" panose="020F0502020204030204" charset="0"/>
                <a:ea typeface="Calibri" panose="020F0502020204030204" charset="0"/>
              </a:endParaRPr>
            </a:p>
          </p:txBody>
        </p:sp>
        <p:cxnSp>
          <p:nvCxnSpPr>
            <p:cNvPr id="61" name="直接连接符 60"/>
            <p:cNvCxnSpPr/>
            <p:nvPr/>
          </p:nvCxnSpPr>
          <p:spPr>
            <a:xfrm>
              <a:off x="13838" y="5782"/>
              <a:ext cx="446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文本框 61"/>
            <p:cNvSpPr txBox="1"/>
            <p:nvPr/>
          </p:nvSpPr>
          <p:spPr>
            <a:xfrm>
              <a:off x="11930" y="6007"/>
              <a:ext cx="4404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spc="300" dirty="0" smtClean="0">
                  <a:latin typeface="Calibri" panose="020F0502020204030204" charset="0"/>
                  <a:ea typeface="Calibri" panose="020F0502020204030204" charset="0"/>
                </a:rPr>
                <a:t>This </a:t>
              </a:r>
              <a:r>
                <a:rPr lang="zh-CN" altLang="en-US" sz="1200" spc="300" dirty="0" smtClean="0">
                  <a:latin typeface="Calibri" panose="020F0502020204030204" charset="0"/>
                  <a:ea typeface="Calibri" panose="020F0502020204030204" charset="0"/>
                </a:rPr>
                <a:t>hold</a:t>
              </a:r>
              <a:r>
                <a:rPr lang="en-US" altLang="zh-CN" sz="1200" spc="300" dirty="0" smtClean="0">
                  <a:latin typeface="Calibri" panose="020F0502020204030204" charset="0"/>
                  <a:ea typeface="Calibri" panose="020F0502020204030204" charset="0"/>
                </a:rPr>
                <a:t>s</a:t>
              </a:r>
              <a:r>
                <a:rPr lang="zh-CN" altLang="en-US" sz="1200" spc="300" dirty="0" smtClean="0">
                  <a:latin typeface="Calibri" panose="020F0502020204030204" charset="0"/>
                  <a:ea typeface="Calibri" panose="020F0502020204030204" charset="0"/>
                </a:rPr>
                <a:t> the</a:t>
              </a:r>
              <a:r>
                <a:rPr lang="en-US" altLang="zh-CN" sz="1200" spc="300" dirty="0" smtClean="0">
                  <a:latin typeface="Calibri" panose="020F0502020204030204" charset="0"/>
                  <a:ea typeface="Calibri" panose="020F0502020204030204" charset="0"/>
                </a:rPr>
                <a:t> </a:t>
              </a:r>
              <a:r>
                <a:rPr lang="zh-CN" altLang="en-US" sz="1200" spc="300" dirty="0" smtClean="0">
                  <a:latin typeface="Calibri" panose="020F0502020204030204" charset="0"/>
                  <a:ea typeface="Calibri" panose="020F0502020204030204" charset="0"/>
                </a:rPr>
                <a:t>representor informatio</a:t>
              </a:r>
              <a:r>
                <a:rPr lang="en-US" altLang="zh-CN" sz="1200" spc="300" dirty="0" smtClean="0">
                  <a:latin typeface="Calibri" panose="020F0502020204030204" charset="0"/>
                  <a:ea typeface="Calibri" panose="020F0502020204030204" charset="0"/>
                </a:rPr>
                <a:t>n</a:t>
              </a:r>
              <a:endParaRPr lang="zh-CN" altLang="en-US" sz="1200" spc="300" dirty="0" smtClean="0">
                <a:latin typeface="Calibri" panose="020F0502020204030204" charset="0"/>
                <a:ea typeface="Calibri" panose="020F0502020204030204" charset="0"/>
              </a:endParaRPr>
            </a:p>
            <a:p>
              <a:pPr algn="ctr"/>
              <a:endParaRPr lang="en-US" altLang="zh-CN" sz="1200" spc="300" dirty="0" smtClean="0">
                <a:latin typeface="Calibri" panose="020F0502020204030204" charset="0"/>
                <a:ea typeface="Calibri" panose="020F0502020204030204" charset="0"/>
              </a:endParaRPr>
            </a:p>
            <a:p>
              <a:pPr algn="ctr"/>
              <a:r>
                <a:rPr lang="en-US" altLang="zh-CN" sz="1200" spc="300" dirty="0" smtClean="0">
                  <a:latin typeface="Calibri" panose="020F0502020204030204" charset="0"/>
                  <a:ea typeface="Calibri" panose="020F0502020204030204" charset="0"/>
                </a:rPr>
                <a:t>De-pickling</a:t>
              </a:r>
              <a:endParaRPr lang="en-US" altLang="zh-CN" sz="1200" spc="300" dirty="0" smtClean="0">
                <a:latin typeface="Calibri" panose="020F0502020204030204" charset="0"/>
                <a:ea typeface="Calibri" panose="020F0502020204030204" charset="0"/>
              </a:endParaRPr>
            </a:p>
            <a:p>
              <a:pPr algn="ctr"/>
              <a:endParaRPr lang="en-US" altLang="zh-CN" sz="1200" spc="300" dirty="0" smtClean="0">
                <a:latin typeface="Calibri" panose="020F0502020204030204" charset="0"/>
                <a:ea typeface="Calibri" panose="020F0502020204030204" charset="0"/>
              </a:endParaRPr>
            </a:p>
            <a:p>
              <a:pPr algn="ctr"/>
              <a:r>
                <a:rPr lang="en-US" altLang="zh-CN" sz="1200" spc="300" dirty="0" smtClean="0">
                  <a:latin typeface="Calibri" panose="020F0502020204030204" charset="0"/>
                  <a:ea typeface="Calibri" panose="020F0502020204030204" charset="0"/>
                </a:rPr>
                <a:t>@Property</a:t>
              </a:r>
              <a:endParaRPr lang="en-US" altLang="zh-CN" sz="1200" spc="300" dirty="0" smtClean="0"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71" name="直角三角形 70"/>
            <p:cNvSpPr/>
            <p:nvPr/>
          </p:nvSpPr>
          <p:spPr>
            <a:xfrm>
              <a:off x="11819" y="8291"/>
              <a:ext cx="988" cy="988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直角三角形 71"/>
            <p:cNvSpPr/>
            <p:nvPr/>
          </p:nvSpPr>
          <p:spPr>
            <a:xfrm rot="10800000">
              <a:off x="15914" y="2516"/>
              <a:ext cx="498" cy="49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54" y="3280"/>
              <a:ext cx="1315" cy="1315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Group 3"/>
          <p:cNvGrpSpPr/>
          <p:nvPr/>
        </p:nvGrpSpPr>
        <p:grpSpPr>
          <a:xfrm>
            <a:off x="603885" y="410210"/>
            <a:ext cx="2839720" cy="737235"/>
            <a:chOff x="951" y="646"/>
            <a:chExt cx="4472" cy="1161"/>
          </a:xfrm>
        </p:grpSpPr>
        <p:sp>
          <p:nvSpPr>
            <p:cNvPr id="5" name="文本框 3"/>
            <p:cNvSpPr txBox="1"/>
            <p:nvPr/>
          </p:nvSpPr>
          <p:spPr>
            <a:xfrm>
              <a:off x="951" y="646"/>
              <a:ext cx="447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Calibri" panose="020F0502020204030204" charset="0"/>
                </a:rPr>
                <a:t>Prog 02</a:t>
              </a:r>
              <a:endPara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文本框 4"/>
            <p:cNvSpPr txBox="1"/>
            <p:nvPr/>
          </p:nvSpPr>
          <p:spPr>
            <a:xfrm>
              <a:off x="1425" y="1324"/>
              <a:ext cx="354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charset="0"/>
                  <a:ea typeface="Arial" panose="020B0604020202020204" pitchFamily="34" charset="0"/>
                </a:rPr>
                <a:t>HIGHLIGHTS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254" y="720"/>
              <a:ext cx="0" cy="996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1871980" y="1982470"/>
            <a:ext cx="1410970" cy="2893060"/>
            <a:chOff x="8481" y="3504"/>
            <a:chExt cx="2222" cy="4556"/>
          </a:xfrm>
        </p:grpSpPr>
        <p:sp>
          <p:nvSpPr>
            <p:cNvPr id="2" name="矩形 32"/>
            <p:cNvSpPr/>
            <p:nvPr/>
          </p:nvSpPr>
          <p:spPr>
            <a:xfrm>
              <a:off x="8481" y="5838"/>
              <a:ext cx="2223" cy="222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481" y="5060"/>
              <a:ext cx="2223" cy="2223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9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8481" y="4282"/>
              <a:ext cx="2223" cy="2223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8481" y="3504"/>
              <a:ext cx="2223" cy="2223"/>
            </a:xfrm>
            <a:prstGeom prst="rect">
              <a:avLst/>
            </a:prstGeom>
            <a:solidFill>
              <a:schemeClr val="bg1">
                <a:lumMod val="65000"/>
                <a:alpha val="70000"/>
              </a:schemeClr>
            </a:soli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480050" y="1255395"/>
            <a:ext cx="3750945" cy="1150620"/>
            <a:chOff x="11904" y="6496"/>
            <a:chExt cx="5907" cy="1812"/>
          </a:xfrm>
        </p:grpSpPr>
        <p:sp>
          <p:nvSpPr>
            <p:cNvPr id="11" name="文本框 24"/>
            <p:cNvSpPr txBox="1"/>
            <p:nvPr/>
          </p:nvSpPr>
          <p:spPr>
            <a:xfrm>
              <a:off x="13246" y="6636"/>
              <a:ext cx="350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defRPr>
                  <a:solidFill>
                    <a:schemeClr val="bg1"/>
                  </a:solidFill>
                  <a:effectLst>
                    <a:outerShdw blurRad="152400" dist="50800" dir="5400000" algn="ctr" rotWithShape="0">
                      <a:schemeClr val="tx1"/>
                    </a:outerShdw>
                  </a:effectLst>
                  <a:latin typeface="FZZhengHeiS-DB-GB" panose="02000000000000000000" pitchFamily="2" charset="0"/>
                  <a:ea typeface="FZZhengHeiS-DB-GB" panose="02000000000000000000" pitchFamily="2" charset="0"/>
                </a:defRPr>
              </a:lvl1pPr>
            </a:lstStyle>
            <a:p>
              <a:pPr algn="l"/>
              <a:r>
                <a:rPr lang="en-US" altLang="zh-CN" sz="1600" dirty="0">
                  <a:solidFill>
                    <a:schemeClr val="tx1"/>
                  </a:solidFill>
                  <a:effectLst/>
                  <a:latin typeface="Calibri" panose="020F0502020204030204" charset="0"/>
                  <a:ea typeface="Calibri" panose="020F0502020204030204" charset="0"/>
                </a:rPr>
                <a:t>Method overloading</a:t>
              </a:r>
              <a:endParaRPr lang="en-US" altLang="zh-CN" sz="1600" dirty="0">
                <a:solidFill>
                  <a:schemeClr val="tx1"/>
                </a:solidFill>
                <a:effectLst/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1904" y="6496"/>
              <a:ext cx="5907" cy="18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1" name="直角三角形 40"/>
            <p:cNvSpPr/>
            <p:nvPr/>
          </p:nvSpPr>
          <p:spPr>
            <a:xfrm rot="5400000">
              <a:off x="11907" y="6511"/>
              <a:ext cx="462" cy="46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2138" y="6858"/>
              <a:ext cx="886" cy="1026"/>
              <a:chOff x="11708" y="4887"/>
              <a:chExt cx="886" cy="1026"/>
            </a:xfrm>
          </p:grpSpPr>
          <p:sp>
            <p:nvSpPr>
              <p:cNvPr id="216" name="任意多边形: 形状 339"/>
              <p:cNvSpPr/>
              <p:nvPr/>
            </p:nvSpPr>
            <p:spPr>
              <a:xfrm>
                <a:off x="12204" y="4887"/>
                <a:ext cx="390" cy="531"/>
              </a:xfrm>
              <a:custGeom>
                <a:avLst/>
                <a:gdLst>
                  <a:gd name="connsiteX0" fmla="*/ 78750 w 247500"/>
                  <a:gd name="connsiteY0" fmla="*/ 78750 h 337500"/>
                  <a:gd name="connsiteX1" fmla="*/ 168750 w 247500"/>
                  <a:gd name="connsiteY1" fmla="*/ 168750 h 337500"/>
                  <a:gd name="connsiteX2" fmla="*/ 78750 w 247500"/>
                  <a:gd name="connsiteY2" fmla="*/ 258750 h 33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7500" h="337500">
                    <a:moveTo>
                      <a:pt x="78750" y="78750"/>
                    </a:moveTo>
                    <a:lnTo>
                      <a:pt x="168750" y="168750"/>
                    </a:lnTo>
                    <a:lnTo>
                      <a:pt x="78750" y="258750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7" name="任意多边形: 形状 340"/>
              <p:cNvSpPr/>
              <p:nvPr/>
            </p:nvSpPr>
            <p:spPr>
              <a:xfrm>
                <a:off x="11708" y="5028"/>
                <a:ext cx="886" cy="461"/>
              </a:xfrm>
              <a:custGeom>
                <a:avLst/>
                <a:gdLst>
                  <a:gd name="connsiteX0" fmla="*/ 78750 w 562500"/>
                  <a:gd name="connsiteY0" fmla="*/ 213750 h 292500"/>
                  <a:gd name="connsiteX1" fmla="*/ 78750 w 562500"/>
                  <a:gd name="connsiteY1" fmla="*/ 168750 h 292500"/>
                  <a:gd name="connsiteX2" fmla="*/ 168750 w 562500"/>
                  <a:gd name="connsiteY2" fmla="*/ 78750 h 292500"/>
                  <a:gd name="connsiteX3" fmla="*/ 483750 w 562500"/>
                  <a:gd name="connsiteY3" fmla="*/ 78750 h 29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2500" h="292500">
                    <a:moveTo>
                      <a:pt x="78750" y="213750"/>
                    </a:moveTo>
                    <a:lnTo>
                      <a:pt x="78750" y="168750"/>
                    </a:lnTo>
                    <a:cubicBezTo>
                      <a:pt x="78750" y="119044"/>
                      <a:pt x="119044" y="78750"/>
                      <a:pt x="168750" y="78750"/>
                    </a:cubicBezTo>
                    <a:lnTo>
                      <a:pt x="483750" y="78750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8" name="任意多边形: 形状 341"/>
              <p:cNvSpPr/>
              <p:nvPr/>
            </p:nvSpPr>
            <p:spPr>
              <a:xfrm>
                <a:off x="11708" y="5383"/>
                <a:ext cx="390" cy="531"/>
              </a:xfrm>
              <a:custGeom>
                <a:avLst/>
                <a:gdLst>
                  <a:gd name="connsiteX0" fmla="*/ 168750 w 247500"/>
                  <a:gd name="connsiteY0" fmla="*/ 258750 h 337500"/>
                  <a:gd name="connsiteX1" fmla="*/ 78750 w 247500"/>
                  <a:gd name="connsiteY1" fmla="*/ 168750 h 337500"/>
                  <a:gd name="connsiteX2" fmla="*/ 168750 w 247500"/>
                  <a:gd name="connsiteY2" fmla="*/ 78750 h 33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7500" h="337500">
                    <a:moveTo>
                      <a:pt x="168750" y="258750"/>
                    </a:moveTo>
                    <a:lnTo>
                      <a:pt x="78750" y="168750"/>
                    </a:lnTo>
                    <a:lnTo>
                      <a:pt x="168750" y="78750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9" name="任意多边形: 形状 342"/>
              <p:cNvSpPr/>
              <p:nvPr/>
            </p:nvSpPr>
            <p:spPr>
              <a:xfrm>
                <a:off x="11708" y="5312"/>
                <a:ext cx="886" cy="461"/>
              </a:xfrm>
              <a:custGeom>
                <a:avLst/>
                <a:gdLst>
                  <a:gd name="connsiteX0" fmla="*/ 483750 w 562500"/>
                  <a:gd name="connsiteY0" fmla="*/ 78750 h 292500"/>
                  <a:gd name="connsiteX1" fmla="*/ 483750 w 562500"/>
                  <a:gd name="connsiteY1" fmla="*/ 123750 h 292500"/>
                  <a:gd name="connsiteX2" fmla="*/ 393750 w 562500"/>
                  <a:gd name="connsiteY2" fmla="*/ 213750 h 292500"/>
                  <a:gd name="connsiteX3" fmla="*/ 78750 w 562500"/>
                  <a:gd name="connsiteY3" fmla="*/ 213750 h 29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2500" h="292500">
                    <a:moveTo>
                      <a:pt x="483750" y="78750"/>
                    </a:moveTo>
                    <a:lnTo>
                      <a:pt x="483750" y="123750"/>
                    </a:lnTo>
                    <a:cubicBezTo>
                      <a:pt x="483750" y="173456"/>
                      <a:pt x="443456" y="213750"/>
                      <a:pt x="393750" y="213750"/>
                    </a:cubicBezTo>
                    <a:lnTo>
                      <a:pt x="78750" y="213750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>
                <a:lvl1pPr marL="0" lvl="0" indent="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lvl="1" indent="1524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2pPr>
                <a:lvl3pPr marL="914400" lvl="2" indent="3048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3pPr>
                <a:lvl4pPr marL="1371600" lvl="3" indent="4572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4pPr>
                <a:lvl5pPr marL="1828800" lvl="4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5pPr>
                <a:lvl6pPr marL="3048000" lvl="5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6pPr>
                <a:lvl7pPr marL="3657600" lvl="6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7pPr>
                <a:lvl8pPr marL="4267200" lvl="7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8pPr>
                <a:lvl9pPr marL="4876800" lvl="8" indent="609600" algn="l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sz="1735" b="0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SimSun" panose="02010600030101010101" pitchFamily="2" charset="-122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8" name="Group 17"/>
          <p:cNvGrpSpPr/>
          <p:nvPr/>
        </p:nvGrpSpPr>
        <p:grpSpPr>
          <a:xfrm>
            <a:off x="5480050" y="2672715"/>
            <a:ext cx="3753485" cy="3604260"/>
            <a:chOff x="6185" y="4209"/>
            <a:chExt cx="5911" cy="5676"/>
          </a:xfrm>
        </p:grpSpPr>
        <p:sp>
          <p:nvSpPr>
            <p:cNvPr id="9" name="文本框 19"/>
            <p:cNvSpPr txBox="1"/>
            <p:nvPr/>
          </p:nvSpPr>
          <p:spPr>
            <a:xfrm>
              <a:off x="6331" y="5482"/>
              <a:ext cx="5765" cy="4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Dictionary (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Full_Name = [firstName, middleName, lastName],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Home_Address = home_address,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Columbia_Address = columbia_address,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Phone_Number = phoneNum_list,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Party = party,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County = county,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District = district,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Personal_Info = personal_info_list,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Committee_Assignments = committee_assignments_list,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  <a:p>
              <a:pPr algn="l"/>
              <a:r>
                <a:rPr lang="en-US" altLang="zh-CN" sz="1200" dirty="0">
                  <a:latin typeface="Calibri" panose="020F0502020204030204" charset="0"/>
                  <a:ea typeface="Calibri" panose="020F0502020204030204" charset="0"/>
                </a:rPr>
                <a:t>Service_Time = service_time )</a:t>
              </a:r>
              <a:endParaRPr lang="en-US" altLang="zh-CN" sz="1200" dirty="0">
                <a:latin typeface="Calibri" panose="020F0502020204030204" charset="0"/>
                <a:ea typeface="Calibri" panose="020F0502020204030204" charset="0"/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8" y="4746"/>
              <a:ext cx="667" cy="667"/>
            </a:xfrm>
            <a:prstGeom prst="rect">
              <a:avLst/>
            </a:prstGeom>
          </p:spPr>
        </p:pic>
        <p:sp>
          <p:nvSpPr>
            <p:cNvPr id="39" name="矩形 38"/>
            <p:cNvSpPr/>
            <p:nvPr/>
          </p:nvSpPr>
          <p:spPr>
            <a:xfrm>
              <a:off x="6188" y="4209"/>
              <a:ext cx="5907" cy="56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" name="文本框 24"/>
            <p:cNvSpPr txBox="1"/>
            <p:nvPr/>
          </p:nvSpPr>
          <p:spPr>
            <a:xfrm>
              <a:off x="7527" y="4815"/>
              <a:ext cx="350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defRPr>
                  <a:solidFill>
                    <a:schemeClr val="bg1"/>
                  </a:solidFill>
                  <a:effectLst>
                    <a:outerShdw blurRad="152400" dist="50800" dir="5400000" algn="ctr" rotWithShape="0">
                      <a:schemeClr val="tx1"/>
                    </a:outerShdw>
                  </a:effectLst>
                  <a:latin typeface="FZZhengHeiS-DB-GB" panose="02000000000000000000" pitchFamily="2" charset="0"/>
                  <a:ea typeface="FZZhengHeiS-DB-GB" panose="02000000000000000000" pitchFamily="2" charset="0"/>
                </a:defRPr>
              </a:lvl1pPr>
            </a:lstStyle>
            <a:p>
              <a:pPr algn="l"/>
              <a:r>
                <a:rPr lang="en-US" altLang="zh-CN" sz="1600" dirty="0">
                  <a:solidFill>
                    <a:schemeClr val="tx1"/>
                  </a:solidFill>
                  <a:effectLst/>
                  <a:latin typeface="Calibri" panose="020F0502020204030204" charset="0"/>
                  <a:ea typeface="Calibri" panose="020F0502020204030204" charset="0"/>
                  <a:sym typeface="+mn-ea"/>
                </a:rPr>
                <a:t>Reusability</a:t>
              </a:r>
              <a:endParaRPr lang="en-US" altLang="zh-CN" sz="1600" dirty="0">
                <a:solidFill>
                  <a:schemeClr val="tx1"/>
                </a:solidFill>
                <a:effectLst/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17" name="直角三角形 40"/>
            <p:cNvSpPr/>
            <p:nvPr/>
          </p:nvSpPr>
          <p:spPr>
            <a:xfrm rot="5400000">
              <a:off x="6185" y="4216"/>
              <a:ext cx="462" cy="46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" name="文本框 23"/>
          <p:cNvSpPr txBox="1"/>
          <p:nvPr/>
        </p:nvSpPr>
        <p:spPr>
          <a:xfrm>
            <a:off x="6331566" y="1646837"/>
            <a:ext cx="28651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dirty="0">
                <a:latin typeface="Calibri" panose="020F0502020204030204" charset="0"/>
                <a:ea typeface="Calibri" panose="020F0502020204030204" charset="0"/>
              </a:rPr>
              <a:t>Using *args as a parameter to pass to method.</a:t>
            </a:r>
            <a:endParaRPr lang="en-US" altLang="zh-CN" sz="1200" dirty="0">
              <a:latin typeface="Calibri" panose="020F0502020204030204" charset="0"/>
              <a:ea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02676" y="711251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800" b="1" dirty="0" smtClean="0">
                <a:solidFill>
                  <a:schemeClr val="bg1"/>
                </a:solidFill>
                <a:latin typeface="Calibri" panose="020F0502020204030204" charset="0"/>
              </a:rPr>
              <a:t>3</a:t>
            </a:r>
            <a:endParaRPr lang="zh-CN" altLang="en-US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8898" y="3322537"/>
            <a:ext cx="4569593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Calibri" panose="020F0502020204030204" charset="0"/>
                <a:ea typeface="Calibri" panose="020F0502020204030204" charset="0"/>
              </a:rPr>
              <a:t>Prog 03 : UI</a:t>
            </a:r>
            <a:endParaRPr lang="en-US" altLang="zh-CN" sz="40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38360" y="408769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401097" y="349865"/>
            <a:ext cx="4513006" cy="6159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3448</Words>
  <Application>WPS Presentation</Application>
  <PresentationFormat>宽屏</PresentationFormat>
  <Paragraphs>255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Arial</vt:lpstr>
      <vt:lpstr>SimSun</vt:lpstr>
      <vt:lpstr>Wingdings</vt:lpstr>
      <vt:lpstr>Calibri</vt:lpstr>
      <vt:lpstr>Microsoft YaHei</vt:lpstr>
      <vt:lpstr>FZZhengHeiS-DB-GB</vt:lpstr>
      <vt:lpstr>Verdana</vt:lpstr>
      <vt:lpstr>DengXian</vt:lpstr>
      <vt:lpstr>Arial Unicode MS</vt:lpstr>
      <vt:lpstr>DengXian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FIROOZAS</cp:lastModifiedBy>
  <cp:revision>88</cp:revision>
  <dcterms:created xsi:type="dcterms:W3CDTF">2017-12-31T00:59:00Z</dcterms:created>
  <dcterms:modified xsi:type="dcterms:W3CDTF">2022-04-19T19:19:13Z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1033-11.2.0.11074</vt:lpwstr>
  </property>
  <property fmtid="{D5CDD505-2E9C-101B-9397-08002B2CF9AE}" pid="3" name="ICV">
    <vt:lpwstr>97FA4DE6085447BCAF50FDCA3A7B9F33</vt:lpwstr>
  </property>
</Properties>
</file>

<file path=docProps/thumbnail.jpeg>
</file>